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8" r:id="rId3"/>
  </p:sldMasterIdLst>
  <p:sldIdLst>
    <p:sldId id="256" r:id="rId4"/>
    <p:sldId id="286" r:id="rId5"/>
    <p:sldId id="287" r:id="rId6"/>
    <p:sldId id="257" r:id="rId7"/>
    <p:sldId id="288" r:id="rId8"/>
    <p:sldId id="289" r:id="rId9"/>
    <p:sldId id="295" r:id="rId10"/>
    <p:sldId id="311" r:id="rId11"/>
    <p:sldId id="264" r:id="rId12"/>
    <p:sldId id="266" r:id="rId13"/>
    <p:sldId id="290" r:id="rId14"/>
    <p:sldId id="291" r:id="rId15"/>
    <p:sldId id="292" r:id="rId16"/>
    <p:sldId id="293" r:id="rId17"/>
    <p:sldId id="294" r:id="rId18"/>
    <p:sldId id="296" r:id="rId19"/>
    <p:sldId id="297" r:id="rId20"/>
    <p:sldId id="316" r:id="rId21"/>
    <p:sldId id="317" r:id="rId22"/>
    <p:sldId id="315" r:id="rId23"/>
    <p:sldId id="318" r:id="rId24"/>
    <p:sldId id="298" r:id="rId25"/>
    <p:sldId id="299" r:id="rId26"/>
    <p:sldId id="300" r:id="rId27"/>
    <p:sldId id="301" r:id="rId28"/>
    <p:sldId id="306" r:id="rId29"/>
    <p:sldId id="303" r:id="rId30"/>
    <p:sldId id="304" r:id="rId31"/>
    <p:sldId id="305" r:id="rId32"/>
    <p:sldId id="272" r:id="rId33"/>
    <p:sldId id="284" r:id="rId34"/>
    <p:sldId id="310" r:id="rId35"/>
    <p:sldId id="25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139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A5299-4A7F-4963-B083-AE4E38A956AD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0C8C5F2-D61D-4FD9-B0A6-E8ACD986DB7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Расстояние до других кроватей в отделении должно быть </a:t>
          </a: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менее 2 метров</a:t>
          </a:r>
        </a:p>
      </dgm:t>
    </dgm:pt>
    <dgm:pt modelId="{07654FD9-AE1C-4796-A6F4-FE7B1ED756F8}" type="parTrans" cxnId="{75A60648-30DE-49E6-AC4C-3541DBF1927F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6CFC9-5123-4EE0-8237-432CA34096DE}" type="sibTrans" cxnId="{75A60648-30DE-49E6-AC4C-3541DBF1927F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A1D95-1D7C-4309-B85E-6D94FE6C4325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Если это возможно, то на пациента необходимо надеть </a:t>
          </a:r>
          <a:r>
            <a:rPr lang="ru-RU" sz="16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противоаэрозольный</a:t>
          </a: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респиратор или медицинскую маску</a:t>
          </a:r>
        </a:p>
      </dgm:t>
    </dgm:pt>
    <dgm:pt modelId="{CE8FA44C-9729-4E0C-8D08-17FF881C82C5}" type="parTrans" cxnId="{C2B15638-C4CC-4E9C-9CB4-A33897A062F1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09739-26C0-4883-86D5-0DC51C329250}" type="sibTrans" cxnId="{C2B15638-C4CC-4E9C-9CB4-A33897A062F1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F240B-5603-4F4A-8EB3-7E6225E61A3F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искусственной вентиляции легких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</a:t>
          </a: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закрытые дыхательные контуры</a:t>
          </a:r>
        </a:p>
      </dgm:t>
    </dgm:pt>
    <dgm:pt modelId="{AF89FA30-AE95-4192-9D79-B5F4E5E6E338}" type="parTrans" cxnId="{7E92083D-F9E4-4511-A1D0-83B0214F166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00799-6597-4ABD-B6BF-7177226F953B}" type="sibTrans" cxnId="{7E92083D-F9E4-4511-A1D0-83B0214F166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D2FF2-0BD3-42DE-BBEE-CA66841AE685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 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медицинское оборудование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должно быть 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закреплено за пациентом</a:t>
          </a:r>
        </a:p>
      </dgm:t>
    </dgm:pt>
    <dgm:pt modelId="{31984A98-9739-4A9C-B542-EACCA7056633}" type="parTrans" cxnId="{D3A79640-B8DD-465B-949E-4248F4097311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BFC18-B24D-4A4C-81F0-7CD4CB0419C6}" type="sibTrans" cxnId="{D3A79640-B8DD-465B-949E-4248F4097311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CA0BC-D71D-4907-AC60-4124071B696A}">
      <dgm:prSet custT="1"/>
      <dgm:spPr/>
      <dgm:t>
        <a:bodyPr/>
        <a:lstStyle/>
        <a:p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Допуск в зону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где размещен пациент, должен быть 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</a:t>
          </a:r>
        </a:p>
      </dgm:t>
    </dgm:pt>
    <dgm:pt modelId="{71295063-EAB1-465B-BA0B-B0F9E0D1994A}" type="parTrans" cxnId="{04EE6B4B-95F9-405E-97D9-0A9F3B5870FA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D2FBD-123D-47F3-B3E6-77996CFA245D}" type="sibTrans" cxnId="{04EE6B4B-95F9-405E-97D9-0A9F3B5870FA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33F4F-B2EA-482C-B09F-D879DF8D5CBB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отделении должны быть организованы 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 и утилизация отходов класса В</a:t>
          </a:r>
        </a:p>
      </dgm:t>
    </dgm:pt>
    <dgm:pt modelId="{696DE211-C437-4669-A7D7-D227A1D67003}" type="parTrans" cxnId="{110D046D-886C-4DD9-865E-94CA98E20A55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1A427-5C88-41BB-9BFC-0EFB25143F07}" type="sibTrans" cxnId="{110D046D-886C-4DD9-865E-94CA98E20A55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45022-E761-451B-AECF-3F42714152DA}" type="pres">
      <dgm:prSet presAssocID="{6CAA5299-4A7F-4963-B083-AE4E38A956AD}" presName="linear" presStyleCnt="0">
        <dgm:presLayoutVars>
          <dgm:dir/>
          <dgm:animLvl val="lvl"/>
          <dgm:resizeHandles val="exact"/>
        </dgm:presLayoutVars>
      </dgm:prSet>
      <dgm:spPr/>
    </dgm:pt>
    <dgm:pt modelId="{BF8ADEB0-7D1E-4907-A3C1-9094EFB171FC}" type="pres">
      <dgm:prSet presAssocID="{60C8C5F2-D61D-4FD9-B0A6-E8ACD986DB78}" presName="parentLin" presStyleCnt="0"/>
      <dgm:spPr/>
    </dgm:pt>
    <dgm:pt modelId="{1EB06910-5E57-4A77-8F8C-36AF3A9C8185}" type="pres">
      <dgm:prSet presAssocID="{60C8C5F2-D61D-4FD9-B0A6-E8ACD986DB78}" presName="parentLeftMargin" presStyleLbl="node1" presStyleIdx="0" presStyleCnt="6"/>
      <dgm:spPr/>
    </dgm:pt>
    <dgm:pt modelId="{47BF86A6-FA9F-40D7-85CF-8FEB1BEB45CD}" type="pres">
      <dgm:prSet presAssocID="{60C8C5F2-D61D-4FD9-B0A6-E8ACD986DB78}" presName="parentText" presStyleLbl="node1" presStyleIdx="0" presStyleCnt="6" custScaleX="131853" custScaleY="98722">
        <dgm:presLayoutVars>
          <dgm:chMax val="0"/>
          <dgm:bulletEnabled val="1"/>
        </dgm:presLayoutVars>
      </dgm:prSet>
      <dgm:spPr/>
    </dgm:pt>
    <dgm:pt modelId="{A4BF89D1-94F5-4C90-ABE3-3695B84EA25E}" type="pres">
      <dgm:prSet presAssocID="{60C8C5F2-D61D-4FD9-B0A6-E8ACD986DB78}" presName="negativeSpace" presStyleCnt="0"/>
      <dgm:spPr/>
    </dgm:pt>
    <dgm:pt modelId="{28AC8267-419F-43AD-9275-50E9FAC82DEF}" type="pres">
      <dgm:prSet presAssocID="{60C8C5F2-D61D-4FD9-B0A6-E8ACD986DB78}" presName="childText" presStyleLbl="conFgAcc1" presStyleIdx="0" presStyleCnt="6">
        <dgm:presLayoutVars>
          <dgm:bulletEnabled val="1"/>
        </dgm:presLayoutVars>
      </dgm:prSet>
      <dgm:spPr/>
    </dgm:pt>
    <dgm:pt modelId="{EFA70DA2-6F2E-44EE-8133-0EC56112A423}" type="pres">
      <dgm:prSet presAssocID="{D176CFC9-5123-4EE0-8237-432CA34096DE}" presName="spaceBetweenRectangles" presStyleCnt="0"/>
      <dgm:spPr/>
    </dgm:pt>
    <dgm:pt modelId="{BFDED80B-D9DB-42E2-81D9-7416E6A2B450}" type="pres">
      <dgm:prSet presAssocID="{914A1D95-1D7C-4309-B85E-6D94FE6C4325}" presName="parentLin" presStyleCnt="0"/>
      <dgm:spPr/>
    </dgm:pt>
    <dgm:pt modelId="{E7B4F9E0-C9FF-4A21-8F25-577A48516BA8}" type="pres">
      <dgm:prSet presAssocID="{914A1D95-1D7C-4309-B85E-6D94FE6C4325}" presName="parentLeftMargin" presStyleLbl="node1" presStyleIdx="0" presStyleCnt="6"/>
      <dgm:spPr/>
    </dgm:pt>
    <dgm:pt modelId="{96DF4DCF-B9C2-44D6-82EF-FDF9B31562C2}" type="pres">
      <dgm:prSet presAssocID="{914A1D95-1D7C-4309-B85E-6D94FE6C4325}" presName="parentText" presStyleLbl="node1" presStyleIdx="1" presStyleCnt="6" custScaleX="131853" custScaleY="98722">
        <dgm:presLayoutVars>
          <dgm:chMax val="0"/>
          <dgm:bulletEnabled val="1"/>
        </dgm:presLayoutVars>
      </dgm:prSet>
      <dgm:spPr/>
    </dgm:pt>
    <dgm:pt modelId="{D2552161-426F-4DF0-A081-2E6FFBE2B2BB}" type="pres">
      <dgm:prSet presAssocID="{914A1D95-1D7C-4309-B85E-6D94FE6C4325}" presName="negativeSpace" presStyleCnt="0"/>
      <dgm:spPr/>
    </dgm:pt>
    <dgm:pt modelId="{0FF634E7-6BCA-4080-8E28-618E9C41942F}" type="pres">
      <dgm:prSet presAssocID="{914A1D95-1D7C-4309-B85E-6D94FE6C4325}" presName="childText" presStyleLbl="conFgAcc1" presStyleIdx="1" presStyleCnt="6">
        <dgm:presLayoutVars>
          <dgm:bulletEnabled val="1"/>
        </dgm:presLayoutVars>
      </dgm:prSet>
      <dgm:spPr/>
    </dgm:pt>
    <dgm:pt modelId="{F4AD1B65-E41D-43F9-8F76-DBCC6AC3A21A}" type="pres">
      <dgm:prSet presAssocID="{6D709739-26C0-4883-86D5-0DC51C329250}" presName="spaceBetweenRectangles" presStyleCnt="0"/>
      <dgm:spPr/>
    </dgm:pt>
    <dgm:pt modelId="{7DE3D3D0-80CB-4A17-AEB2-A0ACC5BF7921}" type="pres">
      <dgm:prSet presAssocID="{211F240B-5603-4F4A-8EB3-7E6225E61A3F}" presName="parentLin" presStyleCnt="0"/>
      <dgm:spPr/>
    </dgm:pt>
    <dgm:pt modelId="{BB36B046-CEE7-4E6B-8A08-0FCA7B54C999}" type="pres">
      <dgm:prSet presAssocID="{211F240B-5603-4F4A-8EB3-7E6225E61A3F}" presName="parentLeftMargin" presStyleLbl="node1" presStyleIdx="1" presStyleCnt="6"/>
      <dgm:spPr/>
    </dgm:pt>
    <dgm:pt modelId="{E2795E28-9592-415A-B616-4C3CB71866B4}" type="pres">
      <dgm:prSet presAssocID="{211F240B-5603-4F4A-8EB3-7E6225E61A3F}" presName="parentText" presStyleLbl="node1" presStyleIdx="2" presStyleCnt="6" custScaleX="131853" custScaleY="98722">
        <dgm:presLayoutVars>
          <dgm:chMax val="0"/>
          <dgm:bulletEnabled val="1"/>
        </dgm:presLayoutVars>
      </dgm:prSet>
      <dgm:spPr/>
    </dgm:pt>
    <dgm:pt modelId="{8F37BB32-A84B-4894-8C8F-DEA0B5CFCB4A}" type="pres">
      <dgm:prSet presAssocID="{211F240B-5603-4F4A-8EB3-7E6225E61A3F}" presName="negativeSpace" presStyleCnt="0"/>
      <dgm:spPr/>
    </dgm:pt>
    <dgm:pt modelId="{29FCCDE4-F4A0-4B57-A38F-00BB5BF23B19}" type="pres">
      <dgm:prSet presAssocID="{211F240B-5603-4F4A-8EB3-7E6225E61A3F}" presName="childText" presStyleLbl="conFgAcc1" presStyleIdx="2" presStyleCnt="6">
        <dgm:presLayoutVars>
          <dgm:bulletEnabled val="1"/>
        </dgm:presLayoutVars>
      </dgm:prSet>
      <dgm:spPr/>
    </dgm:pt>
    <dgm:pt modelId="{233CB3DE-8105-4AC4-B1A0-390736317616}" type="pres">
      <dgm:prSet presAssocID="{32A00799-6597-4ABD-B6BF-7177226F953B}" presName="spaceBetweenRectangles" presStyleCnt="0"/>
      <dgm:spPr/>
    </dgm:pt>
    <dgm:pt modelId="{C3B50D61-4721-4F37-97D5-D5BB7FCE2D47}" type="pres">
      <dgm:prSet presAssocID="{639D2FF2-0BD3-42DE-BBEE-CA66841AE685}" presName="parentLin" presStyleCnt="0"/>
      <dgm:spPr/>
    </dgm:pt>
    <dgm:pt modelId="{B9FF5655-0708-48F5-A7A0-897379D16A22}" type="pres">
      <dgm:prSet presAssocID="{639D2FF2-0BD3-42DE-BBEE-CA66841AE685}" presName="parentLeftMargin" presStyleLbl="node1" presStyleIdx="2" presStyleCnt="6"/>
      <dgm:spPr/>
    </dgm:pt>
    <dgm:pt modelId="{6FBD1536-B009-48E2-AFC8-FE945A9EA89D}" type="pres">
      <dgm:prSet presAssocID="{639D2FF2-0BD3-42DE-BBEE-CA66841AE685}" presName="parentText" presStyleLbl="node1" presStyleIdx="3" presStyleCnt="6" custScaleX="131853">
        <dgm:presLayoutVars>
          <dgm:chMax val="0"/>
          <dgm:bulletEnabled val="1"/>
        </dgm:presLayoutVars>
      </dgm:prSet>
      <dgm:spPr/>
    </dgm:pt>
    <dgm:pt modelId="{B5617AB7-8900-4201-9473-DA1FDEFE7BBD}" type="pres">
      <dgm:prSet presAssocID="{639D2FF2-0BD3-42DE-BBEE-CA66841AE685}" presName="negativeSpace" presStyleCnt="0"/>
      <dgm:spPr/>
    </dgm:pt>
    <dgm:pt modelId="{7A0ED5F4-35CE-4CB5-BADB-1C05E811FB37}" type="pres">
      <dgm:prSet presAssocID="{639D2FF2-0BD3-42DE-BBEE-CA66841AE685}" presName="childText" presStyleLbl="conFgAcc1" presStyleIdx="3" presStyleCnt="6">
        <dgm:presLayoutVars>
          <dgm:bulletEnabled val="1"/>
        </dgm:presLayoutVars>
      </dgm:prSet>
      <dgm:spPr/>
    </dgm:pt>
    <dgm:pt modelId="{493AFD5D-376E-46A1-85C6-5140DB99BDED}" type="pres">
      <dgm:prSet presAssocID="{756BFC18-B24D-4A4C-81F0-7CD4CB0419C6}" presName="spaceBetweenRectangles" presStyleCnt="0"/>
      <dgm:spPr/>
    </dgm:pt>
    <dgm:pt modelId="{89A8FD46-F46B-45F4-BE94-D68907737CA5}" type="pres">
      <dgm:prSet presAssocID="{669CA0BC-D71D-4907-AC60-4124071B696A}" presName="parentLin" presStyleCnt="0"/>
      <dgm:spPr/>
    </dgm:pt>
    <dgm:pt modelId="{4DE0DF39-DBC3-4FB3-8D74-98FC429A05B9}" type="pres">
      <dgm:prSet presAssocID="{669CA0BC-D71D-4907-AC60-4124071B696A}" presName="parentLeftMargin" presStyleLbl="node1" presStyleIdx="3" presStyleCnt="6"/>
      <dgm:spPr/>
    </dgm:pt>
    <dgm:pt modelId="{DF33EE48-EA35-4B4E-BA32-904A02813DEC}" type="pres">
      <dgm:prSet presAssocID="{669CA0BC-D71D-4907-AC60-4124071B696A}" presName="parentText" presStyleLbl="node1" presStyleIdx="4" presStyleCnt="6" custScaleX="131853" custLinFactNeighborX="1189" custLinFactNeighborY="-12191">
        <dgm:presLayoutVars>
          <dgm:chMax val="0"/>
          <dgm:bulletEnabled val="1"/>
        </dgm:presLayoutVars>
      </dgm:prSet>
      <dgm:spPr/>
    </dgm:pt>
    <dgm:pt modelId="{5E3D4A60-836A-459A-8EA7-06DD6F8E6F48}" type="pres">
      <dgm:prSet presAssocID="{669CA0BC-D71D-4907-AC60-4124071B696A}" presName="negativeSpace" presStyleCnt="0"/>
      <dgm:spPr/>
    </dgm:pt>
    <dgm:pt modelId="{C7E5134E-6A32-4B53-9FAB-87CE52FA86DB}" type="pres">
      <dgm:prSet presAssocID="{669CA0BC-D71D-4907-AC60-4124071B696A}" presName="childText" presStyleLbl="conFgAcc1" presStyleIdx="4" presStyleCnt="6">
        <dgm:presLayoutVars>
          <dgm:bulletEnabled val="1"/>
        </dgm:presLayoutVars>
      </dgm:prSet>
      <dgm:spPr/>
    </dgm:pt>
    <dgm:pt modelId="{5A9E8D0A-6905-4E5C-943A-B51490AD1DA7}" type="pres">
      <dgm:prSet presAssocID="{A16D2FBD-123D-47F3-B3E6-77996CFA245D}" presName="spaceBetweenRectangles" presStyleCnt="0"/>
      <dgm:spPr/>
    </dgm:pt>
    <dgm:pt modelId="{F41210DA-7A59-4458-9597-16D04E340CF8}" type="pres">
      <dgm:prSet presAssocID="{E5533F4F-B2EA-482C-B09F-D879DF8D5CBB}" presName="parentLin" presStyleCnt="0"/>
      <dgm:spPr/>
    </dgm:pt>
    <dgm:pt modelId="{86E83C3F-3E91-4F74-A0FB-8AE07983F30D}" type="pres">
      <dgm:prSet presAssocID="{E5533F4F-B2EA-482C-B09F-D879DF8D5CBB}" presName="parentLeftMargin" presStyleLbl="node1" presStyleIdx="4" presStyleCnt="6"/>
      <dgm:spPr/>
    </dgm:pt>
    <dgm:pt modelId="{84CC4352-8D6B-42D3-A551-E2257C0AC68D}" type="pres">
      <dgm:prSet presAssocID="{E5533F4F-B2EA-482C-B09F-D879DF8D5CBB}" presName="parentText" presStyleLbl="node1" presStyleIdx="5" presStyleCnt="6" custScaleX="131853">
        <dgm:presLayoutVars>
          <dgm:chMax val="0"/>
          <dgm:bulletEnabled val="1"/>
        </dgm:presLayoutVars>
      </dgm:prSet>
      <dgm:spPr/>
    </dgm:pt>
    <dgm:pt modelId="{3F454A48-6254-4C02-94F2-B7263B23B415}" type="pres">
      <dgm:prSet presAssocID="{E5533F4F-B2EA-482C-B09F-D879DF8D5CBB}" presName="negativeSpace" presStyleCnt="0"/>
      <dgm:spPr/>
    </dgm:pt>
    <dgm:pt modelId="{E5812952-8343-4787-9D77-5C78B2D88775}" type="pres">
      <dgm:prSet presAssocID="{E5533F4F-B2EA-482C-B09F-D879DF8D5CB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0959203-2063-4D1A-876E-D2A3AB8236A7}" type="presOf" srcId="{669CA0BC-D71D-4907-AC60-4124071B696A}" destId="{DF33EE48-EA35-4B4E-BA32-904A02813DEC}" srcOrd="1" destOrd="0" presId="urn:microsoft.com/office/officeart/2005/8/layout/list1"/>
    <dgm:cxn modelId="{7A7A4F0C-05F3-4B4E-8970-A0D8A3508DE1}" type="presOf" srcId="{211F240B-5603-4F4A-8EB3-7E6225E61A3F}" destId="{E2795E28-9592-415A-B616-4C3CB71866B4}" srcOrd="1" destOrd="0" presId="urn:microsoft.com/office/officeart/2005/8/layout/list1"/>
    <dgm:cxn modelId="{C427A119-31E1-47ED-BFDA-49F97BA76A50}" type="presOf" srcId="{211F240B-5603-4F4A-8EB3-7E6225E61A3F}" destId="{BB36B046-CEE7-4E6B-8A08-0FCA7B54C999}" srcOrd="0" destOrd="0" presId="urn:microsoft.com/office/officeart/2005/8/layout/list1"/>
    <dgm:cxn modelId="{83F4A722-BEE9-47C8-B695-57942347AE6F}" type="presOf" srcId="{E5533F4F-B2EA-482C-B09F-D879DF8D5CBB}" destId="{84CC4352-8D6B-42D3-A551-E2257C0AC68D}" srcOrd="1" destOrd="0" presId="urn:microsoft.com/office/officeart/2005/8/layout/list1"/>
    <dgm:cxn modelId="{0FCB9030-453D-45CA-BB8B-19A56763730E}" type="presOf" srcId="{914A1D95-1D7C-4309-B85E-6D94FE6C4325}" destId="{96DF4DCF-B9C2-44D6-82EF-FDF9B31562C2}" srcOrd="1" destOrd="0" presId="urn:microsoft.com/office/officeart/2005/8/layout/list1"/>
    <dgm:cxn modelId="{C2B15638-C4CC-4E9C-9CB4-A33897A062F1}" srcId="{6CAA5299-4A7F-4963-B083-AE4E38A956AD}" destId="{914A1D95-1D7C-4309-B85E-6D94FE6C4325}" srcOrd="1" destOrd="0" parTransId="{CE8FA44C-9729-4E0C-8D08-17FF881C82C5}" sibTransId="{6D709739-26C0-4883-86D5-0DC51C329250}"/>
    <dgm:cxn modelId="{7E92083D-F9E4-4511-A1D0-83B0214F1667}" srcId="{6CAA5299-4A7F-4963-B083-AE4E38A956AD}" destId="{211F240B-5603-4F4A-8EB3-7E6225E61A3F}" srcOrd="2" destOrd="0" parTransId="{AF89FA30-AE95-4192-9D79-B5F4E5E6E338}" sibTransId="{32A00799-6597-4ABD-B6BF-7177226F953B}"/>
    <dgm:cxn modelId="{D3A79640-B8DD-465B-949E-4248F4097311}" srcId="{6CAA5299-4A7F-4963-B083-AE4E38A956AD}" destId="{639D2FF2-0BD3-42DE-BBEE-CA66841AE685}" srcOrd="3" destOrd="0" parTransId="{31984A98-9739-4A9C-B542-EACCA7056633}" sibTransId="{756BFC18-B24D-4A4C-81F0-7CD4CB0419C6}"/>
    <dgm:cxn modelId="{DD6E6464-62A9-4952-B5DB-D5ABC0B1D614}" type="presOf" srcId="{914A1D95-1D7C-4309-B85E-6D94FE6C4325}" destId="{E7B4F9E0-C9FF-4A21-8F25-577A48516BA8}" srcOrd="0" destOrd="0" presId="urn:microsoft.com/office/officeart/2005/8/layout/list1"/>
    <dgm:cxn modelId="{37013B45-1C87-4BF5-AFF5-87B237FC42A7}" type="presOf" srcId="{6CAA5299-4A7F-4963-B083-AE4E38A956AD}" destId="{DC445022-E761-451B-AECF-3F42714152DA}" srcOrd="0" destOrd="0" presId="urn:microsoft.com/office/officeart/2005/8/layout/list1"/>
    <dgm:cxn modelId="{75A60648-30DE-49E6-AC4C-3541DBF1927F}" srcId="{6CAA5299-4A7F-4963-B083-AE4E38A956AD}" destId="{60C8C5F2-D61D-4FD9-B0A6-E8ACD986DB78}" srcOrd="0" destOrd="0" parTransId="{07654FD9-AE1C-4796-A6F4-FE7B1ED756F8}" sibTransId="{D176CFC9-5123-4EE0-8237-432CA34096DE}"/>
    <dgm:cxn modelId="{04EE6B4B-95F9-405E-97D9-0A9F3B5870FA}" srcId="{6CAA5299-4A7F-4963-B083-AE4E38A956AD}" destId="{669CA0BC-D71D-4907-AC60-4124071B696A}" srcOrd="4" destOrd="0" parTransId="{71295063-EAB1-465B-BA0B-B0F9E0D1994A}" sibTransId="{A16D2FBD-123D-47F3-B3E6-77996CFA245D}"/>
    <dgm:cxn modelId="{110D046D-886C-4DD9-865E-94CA98E20A55}" srcId="{6CAA5299-4A7F-4963-B083-AE4E38A956AD}" destId="{E5533F4F-B2EA-482C-B09F-D879DF8D5CBB}" srcOrd="5" destOrd="0" parTransId="{696DE211-C437-4669-A7D7-D227A1D67003}" sibTransId="{4B11A427-5C88-41BB-9BFC-0EFB25143F07}"/>
    <dgm:cxn modelId="{CF98BF5A-353C-4EAB-9F1C-80532EE948F7}" type="presOf" srcId="{639D2FF2-0BD3-42DE-BBEE-CA66841AE685}" destId="{B9FF5655-0708-48F5-A7A0-897379D16A22}" srcOrd="0" destOrd="0" presId="urn:microsoft.com/office/officeart/2005/8/layout/list1"/>
    <dgm:cxn modelId="{0440118B-4692-44B9-9A3B-998813372826}" type="presOf" srcId="{639D2FF2-0BD3-42DE-BBEE-CA66841AE685}" destId="{6FBD1536-B009-48E2-AFC8-FE945A9EA89D}" srcOrd="1" destOrd="0" presId="urn:microsoft.com/office/officeart/2005/8/layout/list1"/>
    <dgm:cxn modelId="{63196EA0-DE44-4AB9-8C5D-59B5A04BC300}" type="presOf" srcId="{60C8C5F2-D61D-4FD9-B0A6-E8ACD986DB78}" destId="{1EB06910-5E57-4A77-8F8C-36AF3A9C8185}" srcOrd="0" destOrd="0" presId="urn:microsoft.com/office/officeart/2005/8/layout/list1"/>
    <dgm:cxn modelId="{267142AA-EBA8-43A3-A77B-6C9AEFFA0521}" type="presOf" srcId="{669CA0BC-D71D-4907-AC60-4124071B696A}" destId="{4DE0DF39-DBC3-4FB3-8D74-98FC429A05B9}" srcOrd="0" destOrd="0" presId="urn:microsoft.com/office/officeart/2005/8/layout/list1"/>
    <dgm:cxn modelId="{6D59B9B5-96AC-4EFD-9483-14B0C69C9E92}" type="presOf" srcId="{E5533F4F-B2EA-482C-B09F-D879DF8D5CBB}" destId="{86E83C3F-3E91-4F74-A0FB-8AE07983F30D}" srcOrd="0" destOrd="0" presId="urn:microsoft.com/office/officeart/2005/8/layout/list1"/>
    <dgm:cxn modelId="{704472DF-F592-4593-A80D-295CE62779AD}" type="presOf" srcId="{60C8C5F2-D61D-4FD9-B0A6-E8ACD986DB78}" destId="{47BF86A6-FA9F-40D7-85CF-8FEB1BEB45CD}" srcOrd="1" destOrd="0" presId="urn:microsoft.com/office/officeart/2005/8/layout/list1"/>
    <dgm:cxn modelId="{EBA37CB5-FE08-46EE-87D0-81EC6F0B2096}" type="presParOf" srcId="{DC445022-E761-451B-AECF-3F42714152DA}" destId="{BF8ADEB0-7D1E-4907-A3C1-9094EFB171FC}" srcOrd="0" destOrd="0" presId="urn:microsoft.com/office/officeart/2005/8/layout/list1"/>
    <dgm:cxn modelId="{571321C8-65DA-4552-B31E-0A97176FF2C6}" type="presParOf" srcId="{BF8ADEB0-7D1E-4907-A3C1-9094EFB171FC}" destId="{1EB06910-5E57-4A77-8F8C-36AF3A9C8185}" srcOrd="0" destOrd="0" presId="urn:microsoft.com/office/officeart/2005/8/layout/list1"/>
    <dgm:cxn modelId="{730D37DD-7ED3-4849-8866-9EEC1205148E}" type="presParOf" srcId="{BF8ADEB0-7D1E-4907-A3C1-9094EFB171FC}" destId="{47BF86A6-FA9F-40D7-85CF-8FEB1BEB45CD}" srcOrd="1" destOrd="0" presId="urn:microsoft.com/office/officeart/2005/8/layout/list1"/>
    <dgm:cxn modelId="{52749ABC-82D6-4CDA-9C7A-884EF1220FFC}" type="presParOf" srcId="{DC445022-E761-451B-AECF-3F42714152DA}" destId="{A4BF89D1-94F5-4C90-ABE3-3695B84EA25E}" srcOrd="1" destOrd="0" presId="urn:microsoft.com/office/officeart/2005/8/layout/list1"/>
    <dgm:cxn modelId="{EBDB5E10-5980-495B-85C8-D9220E86A338}" type="presParOf" srcId="{DC445022-E761-451B-AECF-3F42714152DA}" destId="{28AC8267-419F-43AD-9275-50E9FAC82DEF}" srcOrd="2" destOrd="0" presId="urn:microsoft.com/office/officeart/2005/8/layout/list1"/>
    <dgm:cxn modelId="{6EBD0253-0E29-4F34-A40A-E3EE6CF0371E}" type="presParOf" srcId="{DC445022-E761-451B-AECF-3F42714152DA}" destId="{EFA70DA2-6F2E-44EE-8133-0EC56112A423}" srcOrd="3" destOrd="0" presId="urn:microsoft.com/office/officeart/2005/8/layout/list1"/>
    <dgm:cxn modelId="{D986AD14-EDDA-4EC6-9802-2C729A3C1876}" type="presParOf" srcId="{DC445022-E761-451B-AECF-3F42714152DA}" destId="{BFDED80B-D9DB-42E2-81D9-7416E6A2B450}" srcOrd="4" destOrd="0" presId="urn:microsoft.com/office/officeart/2005/8/layout/list1"/>
    <dgm:cxn modelId="{EF70A728-DCA9-4AA3-A190-CA7264150FEB}" type="presParOf" srcId="{BFDED80B-D9DB-42E2-81D9-7416E6A2B450}" destId="{E7B4F9E0-C9FF-4A21-8F25-577A48516BA8}" srcOrd="0" destOrd="0" presId="urn:microsoft.com/office/officeart/2005/8/layout/list1"/>
    <dgm:cxn modelId="{AFE94351-70E0-4751-96EB-F0CD8D520EF1}" type="presParOf" srcId="{BFDED80B-D9DB-42E2-81D9-7416E6A2B450}" destId="{96DF4DCF-B9C2-44D6-82EF-FDF9B31562C2}" srcOrd="1" destOrd="0" presId="urn:microsoft.com/office/officeart/2005/8/layout/list1"/>
    <dgm:cxn modelId="{70BAFE89-E790-4E17-BA2A-CCB80C9592E6}" type="presParOf" srcId="{DC445022-E761-451B-AECF-3F42714152DA}" destId="{D2552161-426F-4DF0-A081-2E6FFBE2B2BB}" srcOrd="5" destOrd="0" presId="urn:microsoft.com/office/officeart/2005/8/layout/list1"/>
    <dgm:cxn modelId="{97ED204D-944D-405E-A7F6-F16D2E2E5CA3}" type="presParOf" srcId="{DC445022-E761-451B-AECF-3F42714152DA}" destId="{0FF634E7-6BCA-4080-8E28-618E9C41942F}" srcOrd="6" destOrd="0" presId="urn:microsoft.com/office/officeart/2005/8/layout/list1"/>
    <dgm:cxn modelId="{FF339627-326B-416D-B534-E1F02F112B68}" type="presParOf" srcId="{DC445022-E761-451B-AECF-3F42714152DA}" destId="{F4AD1B65-E41D-43F9-8F76-DBCC6AC3A21A}" srcOrd="7" destOrd="0" presId="urn:microsoft.com/office/officeart/2005/8/layout/list1"/>
    <dgm:cxn modelId="{9ED77CF4-60A6-43B8-A974-9BBE6BAF1B29}" type="presParOf" srcId="{DC445022-E761-451B-AECF-3F42714152DA}" destId="{7DE3D3D0-80CB-4A17-AEB2-A0ACC5BF7921}" srcOrd="8" destOrd="0" presId="urn:microsoft.com/office/officeart/2005/8/layout/list1"/>
    <dgm:cxn modelId="{F60EEF18-58D8-4A0C-8C92-2930FEDAAAED}" type="presParOf" srcId="{7DE3D3D0-80CB-4A17-AEB2-A0ACC5BF7921}" destId="{BB36B046-CEE7-4E6B-8A08-0FCA7B54C999}" srcOrd="0" destOrd="0" presId="urn:microsoft.com/office/officeart/2005/8/layout/list1"/>
    <dgm:cxn modelId="{147AFD18-ED63-4153-9D04-A93F56CD42E4}" type="presParOf" srcId="{7DE3D3D0-80CB-4A17-AEB2-A0ACC5BF7921}" destId="{E2795E28-9592-415A-B616-4C3CB71866B4}" srcOrd="1" destOrd="0" presId="urn:microsoft.com/office/officeart/2005/8/layout/list1"/>
    <dgm:cxn modelId="{A5A6C0A8-C36F-4AEB-B8A4-5CEEF6598601}" type="presParOf" srcId="{DC445022-E761-451B-AECF-3F42714152DA}" destId="{8F37BB32-A84B-4894-8C8F-DEA0B5CFCB4A}" srcOrd="9" destOrd="0" presId="urn:microsoft.com/office/officeart/2005/8/layout/list1"/>
    <dgm:cxn modelId="{4CCD41FE-27FD-49F5-AB2F-EDA84DF22B5B}" type="presParOf" srcId="{DC445022-E761-451B-AECF-3F42714152DA}" destId="{29FCCDE4-F4A0-4B57-A38F-00BB5BF23B19}" srcOrd="10" destOrd="0" presId="urn:microsoft.com/office/officeart/2005/8/layout/list1"/>
    <dgm:cxn modelId="{3726D946-B509-4284-9AB5-E89A34C75A3B}" type="presParOf" srcId="{DC445022-E761-451B-AECF-3F42714152DA}" destId="{233CB3DE-8105-4AC4-B1A0-390736317616}" srcOrd="11" destOrd="0" presId="urn:microsoft.com/office/officeart/2005/8/layout/list1"/>
    <dgm:cxn modelId="{2459D597-99A0-4F81-8CED-09B092ECC827}" type="presParOf" srcId="{DC445022-E761-451B-AECF-3F42714152DA}" destId="{C3B50D61-4721-4F37-97D5-D5BB7FCE2D47}" srcOrd="12" destOrd="0" presId="urn:microsoft.com/office/officeart/2005/8/layout/list1"/>
    <dgm:cxn modelId="{F26389CB-DF99-4510-B54D-721FD35092AE}" type="presParOf" srcId="{C3B50D61-4721-4F37-97D5-D5BB7FCE2D47}" destId="{B9FF5655-0708-48F5-A7A0-897379D16A22}" srcOrd="0" destOrd="0" presId="urn:microsoft.com/office/officeart/2005/8/layout/list1"/>
    <dgm:cxn modelId="{992EB00E-A036-4104-8CEB-F0C74302F9F7}" type="presParOf" srcId="{C3B50D61-4721-4F37-97D5-D5BB7FCE2D47}" destId="{6FBD1536-B009-48E2-AFC8-FE945A9EA89D}" srcOrd="1" destOrd="0" presId="urn:microsoft.com/office/officeart/2005/8/layout/list1"/>
    <dgm:cxn modelId="{2BFE8DD0-965B-43C7-B379-2BC4D000298E}" type="presParOf" srcId="{DC445022-E761-451B-AECF-3F42714152DA}" destId="{B5617AB7-8900-4201-9473-DA1FDEFE7BBD}" srcOrd="13" destOrd="0" presId="urn:microsoft.com/office/officeart/2005/8/layout/list1"/>
    <dgm:cxn modelId="{89CB3620-2C60-42DE-B5B7-A107C5B38CF1}" type="presParOf" srcId="{DC445022-E761-451B-AECF-3F42714152DA}" destId="{7A0ED5F4-35CE-4CB5-BADB-1C05E811FB37}" srcOrd="14" destOrd="0" presId="urn:microsoft.com/office/officeart/2005/8/layout/list1"/>
    <dgm:cxn modelId="{DA1A188E-6A4C-45A9-AD5A-EAD3E9B5B82D}" type="presParOf" srcId="{DC445022-E761-451B-AECF-3F42714152DA}" destId="{493AFD5D-376E-46A1-85C6-5140DB99BDED}" srcOrd="15" destOrd="0" presId="urn:microsoft.com/office/officeart/2005/8/layout/list1"/>
    <dgm:cxn modelId="{5209268D-3E25-4EA8-B918-138A047F02E7}" type="presParOf" srcId="{DC445022-E761-451B-AECF-3F42714152DA}" destId="{89A8FD46-F46B-45F4-BE94-D68907737CA5}" srcOrd="16" destOrd="0" presId="urn:microsoft.com/office/officeart/2005/8/layout/list1"/>
    <dgm:cxn modelId="{1C6AC16C-ED4B-4250-B7D5-8DF5006D61CF}" type="presParOf" srcId="{89A8FD46-F46B-45F4-BE94-D68907737CA5}" destId="{4DE0DF39-DBC3-4FB3-8D74-98FC429A05B9}" srcOrd="0" destOrd="0" presId="urn:microsoft.com/office/officeart/2005/8/layout/list1"/>
    <dgm:cxn modelId="{6E882B1C-8F43-4789-80CC-B447121343D3}" type="presParOf" srcId="{89A8FD46-F46B-45F4-BE94-D68907737CA5}" destId="{DF33EE48-EA35-4B4E-BA32-904A02813DEC}" srcOrd="1" destOrd="0" presId="urn:microsoft.com/office/officeart/2005/8/layout/list1"/>
    <dgm:cxn modelId="{6A5C2790-9105-4A64-A5CC-25C4E4BD8381}" type="presParOf" srcId="{DC445022-E761-451B-AECF-3F42714152DA}" destId="{5E3D4A60-836A-459A-8EA7-06DD6F8E6F48}" srcOrd="17" destOrd="0" presId="urn:microsoft.com/office/officeart/2005/8/layout/list1"/>
    <dgm:cxn modelId="{C5A0660C-6F2D-46A7-90C3-F6069D04A9D5}" type="presParOf" srcId="{DC445022-E761-451B-AECF-3F42714152DA}" destId="{C7E5134E-6A32-4B53-9FAB-87CE52FA86DB}" srcOrd="18" destOrd="0" presId="urn:microsoft.com/office/officeart/2005/8/layout/list1"/>
    <dgm:cxn modelId="{94149918-5852-4BAD-B0BD-2FEB38A38E5B}" type="presParOf" srcId="{DC445022-E761-451B-AECF-3F42714152DA}" destId="{5A9E8D0A-6905-4E5C-943A-B51490AD1DA7}" srcOrd="19" destOrd="0" presId="urn:microsoft.com/office/officeart/2005/8/layout/list1"/>
    <dgm:cxn modelId="{90EE5EE3-A1B9-48A3-A85C-5A23EB6F170E}" type="presParOf" srcId="{DC445022-E761-451B-AECF-3F42714152DA}" destId="{F41210DA-7A59-4458-9597-16D04E340CF8}" srcOrd="20" destOrd="0" presId="urn:microsoft.com/office/officeart/2005/8/layout/list1"/>
    <dgm:cxn modelId="{A10595DC-BCCB-48FA-BE62-B4384E3077E4}" type="presParOf" srcId="{F41210DA-7A59-4458-9597-16D04E340CF8}" destId="{86E83C3F-3E91-4F74-A0FB-8AE07983F30D}" srcOrd="0" destOrd="0" presId="urn:microsoft.com/office/officeart/2005/8/layout/list1"/>
    <dgm:cxn modelId="{76494E4C-2E57-4752-9DAB-2FF73C91FD52}" type="presParOf" srcId="{F41210DA-7A59-4458-9597-16D04E340CF8}" destId="{84CC4352-8D6B-42D3-A551-E2257C0AC68D}" srcOrd="1" destOrd="0" presId="urn:microsoft.com/office/officeart/2005/8/layout/list1"/>
    <dgm:cxn modelId="{9C625D9D-4D64-4C92-A5C0-298E1BE509EB}" type="presParOf" srcId="{DC445022-E761-451B-AECF-3F42714152DA}" destId="{3F454A48-6254-4C02-94F2-B7263B23B415}" srcOrd="21" destOrd="0" presId="urn:microsoft.com/office/officeart/2005/8/layout/list1"/>
    <dgm:cxn modelId="{B8136C96-1A30-459E-8694-9AD811B740EB}" type="presParOf" srcId="{DC445022-E761-451B-AECF-3F42714152DA}" destId="{E5812952-8343-4787-9D77-5C78B2D8877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C8267-419F-43AD-9275-50E9FAC82DEF}">
      <dsp:nvSpPr>
        <dsp:cNvPr id="0" name=""/>
        <dsp:cNvSpPr/>
      </dsp:nvSpPr>
      <dsp:spPr>
        <a:xfrm>
          <a:off x="0" y="388515"/>
          <a:ext cx="8424936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F86A6-FA9F-40D7-85CF-8FEB1BEB45CD}">
      <dsp:nvSpPr>
        <dsp:cNvPr id="0" name=""/>
        <dsp:cNvSpPr/>
      </dsp:nvSpPr>
      <dsp:spPr>
        <a:xfrm>
          <a:off x="421246" y="129626"/>
          <a:ext cx="7775971" cy="5245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Расстояние до других кроватей в отделении должно быть </a:t>
          </a: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менее 2 метров</a:t>
          </a:r>
        </a:p>
      </dsp:txBody>
      <dsp:txXfrm>
        <a:off x="446853" y="155233"/>
        <a:ext cx="7724757" cy="473355"/>
      </dsp:txXfrm>
    </dsp:sp>
    <dsp:sp modelId="{0FF634E7-6BCA-4080-8E28-618E9C41942F}">
      <dsp:nvSpPr>
        <dsp:cNvPr id="0" name=""/>
        <dsp:cNvSpPr/>
      </dsp:nvSpPr>
      <dsp:spPr>
        <a:xfrm>
          <a:off x="0" y="1198204"/>
          <a:ext cx="8424936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F4DCF-B9C2-44D6-82EF-FDF9B31562C2}">
      <dsp:nvSpPr>
        <dsp:cNvPr id="0" name=""/>
        <dsp:cNvSpPr/>
      </dsp:nvSpPr>
      <dsp:spPr>
        <a:xfrm>
          <a:off x="421246" y="939315"/>
          <a:ext cx="7775971" cy="5245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это возможно, то на пациента необходимо надеть </a:t>
          </a:r>
          <a:r>
            <a:rPr lang="ru-RU" sz="16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противоаэрозольный</a:t>
          </a: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респиратор или медицинскую маску</a:t>
          </a:r>
        </a:p>
      </dsp:txBody>
      <dsp:txXfrm>
        <a:off x="446853" y="964922"/>
        <a:ext cx="7724757" cy="473355"/>
      </dsp:txXfrm>
    </dsp:sp>
    <dsp:sp modelId="{29FCCDE4-F4A0-4B57-A38F-00BB5BF23B19}">
      <dsp:nvSpPr>
        <dsp:cNvPr id="0" name=""/>
        <dsp:cNvSpPr/>
      </dsp:nvSpPr>
      <dsp:spPr>
        <a:xfrm>
          <a:off x="0" y="2007893"/>
          <a:ext cx="8424936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95E28-9592-415A-B616-4C3CB71866B4}">
      <dsp:nvSpPr>
        <dsp:cNvPr id="0" name=""/>
        <dsp:cNvSpPr/>
      </dsp:nvSpPr>
      <dsp:spPr>
        <a:xfrm>
          <a:off x="421246" y="1749004"/>
          <a:ext cx="7775971" cy="5245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искусственной вентиляции легких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</a:t>
          </a: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закрытые дыхательные контуры</a:t>
          </a:r>
        </a:p>
      </dsp:txBody>
      <dsp:txXfrm>
        <a:off x="446853" y="1774611"/>
        <a:ext cx="7724757" cy="473355"/>
      </dsp:txXfrm>
    </dsp:sp>
    <dsp:sp modelId="{7A0ED5F4-35CE-4CB5-BADB-1C05E811FB37}">
      <dsp:nvSpPr>
        <dsp:cNvPr id="0" name=""/>
        <dsp:cNvSpPr/>
      </dsp:nvSpPr>
      <dsp:spPr>
        <a:xfrm>
          <a:off x="0" y="2824373"/>
          <a:ext cx="8424936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D1536-B009-48E2-AFC8-FE945A9EA89D}">
      <dsp:nvSpPr>
        <dsp:cNvPr id="0" name=""/>
        <dsp:cNvSpPr/>
      </dsp:nvSpPr>
      <dsp:spPr>
        <a:xfrm>
          <a:off x="421246" y="2558693"/>
          <a:ext cx="777597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Все </a:t>
          </a: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медицинское оборудование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должно быть </a:t>
          </a: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закреплено за пациентом</a:t>
          </a:r>
        </a:p>
      </dsp:txBody>
      <dsp:txXfrm>
        <a:off x="447185" y="2584632"/>
        <a:ext cx="7724093" cy="479482"/>
      </dsp:txXfrm>
    </dsp:sp>
    <dsp:sp modelId="{C7E5134E-6A32-4B53-9FAB-87CE52FA86DB}">
      <dsp:nvSpPr>
        <dsp:cNvPr id="0" name=""/>
        <dsp:cNvSpPr/>
      </dsp:nvSpPr>
      <dsp:spPr>
        <a:xfrm>
          <a:off x="0" y="3640853"/>
          <a:ext cx="8424936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3EE48-EA35-4B4E-BA32-904A02813DEC}">
      <dsp:nvSpPr>
        <dsp:cNvPr id="0" name=""/>
        <dsp:cNvSpPr/>
      </dsp:nvSpPr>
      <dsp:spPr>
        <a:xfrm>
          <a:off x="426255" y="3310395"/>
          <a:ext cx="777597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Допуск в зону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где размещен пациент, должен быть </a:t>
          </a: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</a:t>
          </a:r>
        </a:p>
      </dsp:txBody>
      <dsp:txXfrm>
        <a:off x="452194" y="3336334"/>
        <a:ext cx="7724093" cy="479482"/>
      </dsp:txXfrm>
    </dsp:sp>
    <dsp:sp modelId="{E5812952-8343-4787-9D77-5C78B2D88775}">
      <dsp:nvSpPr>
        <dsp:cNvPr id="0" name=""/>
        <dsp:cNvSpPr/>
      </dsp:nvSpPr>
      <dsp:spPr>
        <a:xfrm>
          <a:off x="0" y="4457333"/>
          <a:ext cx="8424936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C4352-8D6B-42D3-A551-E2257C0AC68D}">
      <dsp:nvSpPr>
        <dsp:cNvPr id="0" name=""/>
        <dsp:cNvSpPr/>
      </dsp:nvSpPr>
      <dsp:spPr>
        <a:xfrm>
          <a:off x="421246" y="4191653"/>
          <a:ext cx="777597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отделении должны быть организованы </a:t>
          </a: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 и утилизация отходов класса В</a:t>
          </a:r>
        </a:p>
      </dsp:txBody>
      <dsp:txXfrm>
        <a:off x="447185" y="4217592"/>
        <a:ext cx="7724093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5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4914-5ECB-4555-A961-504DF080B37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424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61AE-2979-4608-BDE6-E6E19F01AFB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866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12390945-9A29-4CE1-99AB-C42759309E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4A41C9B-155A-47FA-8586-D98A10A846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 altLang="ru-RU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2D18204-0F02-487E-BAEA-0D2EA989D1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67F3E0FF-4F3C-4EB4-BE49-2A1F55E0632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BA133729-D7D3-4AF8-A8A7-8D63D364AFB8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9E0FE6-D1A1-498B-BF04-E73E8400CC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7057DD0F-BC9A-4C40-A615-12FCB69F25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</p:spTree>
    <p:extLst>
      <p:ext uri="{BB962C8B-B14F-4D97-AF65-F5344CB8AC3E}">
        <p14:creationId xmlns:p14="http://schemas.microsoft.com/office/powerpoint/2010/main" val="20116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12338-2FA9-4501-B38C-5FF0086B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24B43C-EC08-4DA0-A111-EBF2409F3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4CD393-823F-4ECA-9A95-DD4A1BC7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A8241-1B25-4912-B299-204DA89E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5FA4C0-2D77-4F4B-9BB6-779D83C4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03DB1-88AE-463E-B06D-025D5A7BC7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845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9D3F7-C9BC-460F-AC95-CF419A93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257E05-D84A-42E0-962A-F33850A35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9F8D9A-00FE-4B58-BB6A-65244D9F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324FA-6AAC-4D2C-86FB-FA072731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D90E9E-B450-4BF4-8F01-A4F78C79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6C9B9-4D20-4319-94B3-9CBD9207B4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383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95785-BE74-4CC4-9D47-E3526927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A828E-B629-49EE-BF6D-4A24B375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E50236-40E6-417B-87DE-12865E9B1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E079A-ED34-47FC-A4FC-2B279E87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A942B-6748-4A7F-9F1B-598DF392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CB832-DF19-45E6-A483-A8E1E0D9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BF9E1-3B3B-44F8-A0BF-4BBCA9CDE14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5886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E7A3C-AEA6-4809-981D-72AC3816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475ED-2A1F-42E2-9A14-BA91539A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EC2A2F-B8BA-473E-99B3-EB1837F48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D003F8-7B3C-441A-AE41-73F76BA4D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0BF490-CA47-4F3E-9D99-4C7C02765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315869-155C-416F-AF37-9CD109F9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C29E80-37B8-4C1D-B9B9-0C8310F8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95F891-2437-4911-BB49-4A9CE4C4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24464-96FE-47F9-8CC2-82EA2848BA6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454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E60CA-284C-4F5A-A0B5-DF1AAA40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59E603-359A-454E-B5D5-66C585C4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C9804-B79C-4493-8750-BDAD4FAC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668538-5452-4BB9-B078-E42FD214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0204A-962B-4B1B-9CE0-483322922F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4752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04FA9-5A19-4A29-BE3A-E7AF79BC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3B9B83-FBAD-4154-ACD4-D12477FD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665684-F98B-460E-B10F-B99A5DA4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8A1C8-1158-4C86-97F1-95CFD67E1D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678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F37D9-B727-4629-A038-F10A88B8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7B799-D9AD-434A-B2EE-70F2607B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34CDF9-78E7-428A-885C-76AAB356B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3C92-CC14-44DA-A970-D3E00AB8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414444-CAA8-4417-B1D0-E57B57F2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80BE22-471E-4099-A2C9-1D853A86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AE0B2-C032-4998-AD66-8F3EFAD84D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370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7035-AD77-4796-8CE4-E402E2DC025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2104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DFFA2-184F-47AE-BB6C-A73C6ABE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B364A6-BDA9-4718-97D0-8DF556D60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0E2FE2-C074-4CD4-AB3F-A108464ED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4F6A91-DEFA-45FE-BA5B-F199BA1A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196332-51BF-4D64-A73B-199CC50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7F228F-617C-4DDF-BD39-6E4F191E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C8B4F-E064-49DD-AE95-A3AECDF8C5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63857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6C996-277A-4DF8-913E-16C30BFC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B0B810-5870-4195-B325-D0DE2C0D3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1F42A-1176-4B06-BB45-DD98311A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C54DD7-1B7C-40A5-860D-70373C708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CEBCD-D5B8-4A0B-9AFE-960F3BD8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D34D8-8070-412A-BFC1-B5D17E4474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2893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993BAE-A493-4443-B9BB-3D3AD7C4F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C676F9-207A-4A2D-9699-5A7E7E5D5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369FB1-EE4C-4389-B04A-27B34C2B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218D9-1446-4A80-A8E2-88277CE0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5AECD-2E68-48BD-BE17-0B5D44CF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A94B7-454D-4646-93B4-1FB5DB8158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0568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52B23-D7B5-4067-BE75-B7244081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7636CD40-5870-468A-8137-26AD5715501B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8FB45-D6C4-4725-AD5A-13BB41CF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0E62F3-76A3-48C3-92FA-645157E0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CF51A8-DAD1-45DC-9108-809E6C3F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110C492-8261-4322-A1F4-73ECF5329F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3708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F982B-1B18-4175-830C-71E0E4F0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71DCC00A-F554-4F41-BB58-115D722AEC31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99E391-BD8C-42DF-8045-5ACAB2B1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6F62D-4FFE-4AB8-971E-D779237A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DAF33-1375-40B6-90B7-AC0FE836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96CDDA88-5214-4606-992B-A61BD99B57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7770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77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80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8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23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7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70C7-EF99-4F3E-8543-F4DE1FFAF5B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6348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80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78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70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56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46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EC5B-271F-4616-81AA-AA696DF19EA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735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AE2C-28E1-4A42-89DD-AA1A05FB897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500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6558-B6E9-4122-86C9-F3306C11DE7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872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DF84-A705-42A9-B7ED-C4EAA1973D0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208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47BB-7DA7-4282-B80F-480F9633EBC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341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3FB5-AEA3-438E-8490-B9914BEDBA4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718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2045-6341-4D8E-8D15-2F6663DB44A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796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>
            <a:extLst>
              <a:ext uri="{FF2B5EF4-FFF2-40B4-BE49-F238E27FC236}">
                <a16:creationId xmlns:a16="http://schemas.microsoft.com/office/drawing/2014/main" id="{5FFEA461-9DB8-4BA2-9333-0B820197A9F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>
              <a:extLst>
                <a:ext uri="{FF2B5EF4-FFF2-40B4-BE49-F238E27FC236}">
                  <a16:creationId xmlns:a16="http://schemas.microsoft.com/office/drawing/2014/main" id="{DB0450BC-2492-4923-870D-0C09D5C6283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2" name="Rectangle 78">
              <a:extLst>
                <a:ext uri="{FF2B5EF4-FFF2-40B4-BE49-F238E27FC236}">
                  <a16:creationId xmlns:a16="http://schemas.microsoft.com/office/drawing/2014/main" id="{89C6F09B-24BD-4D00-B053-95EE1909926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BB69BA-F8A2-4F95-BE90-EC0DFF030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128C56-273F-4E47-B90E-471452601A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E76F71-ED73-43D5-B8F8-D9BDEC0C31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94E86B-2F79-4C12-8409-37BB427319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1DD75F0-15A9-4849-8535-9D30AB42A44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DFB24DC-26A2-4660-858D-FD01163D3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grpSp>
        <p:nvGrpSpPr>
          <p:cNvPr id="1097" name="Group 73">
            <a:extLst>
              <a:ext uri="{FF2B5EF4-FFF2-40B4-BE49-F238E27FC236}">
                <a16:creationId xmlns:a16="http://schemas.microsoft.com/office/drawing/2014/main" id="{6D0BEC66-B3AB-418F-BBAF-8934BB5D24B6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>
              <a:extLst>
                <a:ext uri="{FF2B5EF4-FFF2-40B4-BE49-F238E27FC236}">
                  <a16:creationId xmlns:a16="http://schemas.microsoft.com/office/drawing/2014/main" id="{716E033F-4AD6-49E3-8EE3-EBB493685B1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Freeform 70">
              <a:extLst>
                <a:ext uri="{FF2B5EF4-FFF2-40B4-BE49-F238E27FC236}">
                  <a16:creationId xmlns:a16="http://schemas.microsoft.com/office/drawing/2014/main" id="{0905F6D1-5804-431A-ABEA-A6FF38C1603E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Freeform 71">
              <a:extLst>
                <a:ext uri="{FF2B5EF4-FFF2-40B4-BE49-F238E27FC236}">
                  <a16:creationId xmlns:a16="http://schemas.microsoft.com/office/drawing/2014/main" id="{49F69949-9ABF-4CB2-A8AC-261AD56055D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6" name="Freeform 72">
              <a:extLst>
                <a:ext uri="{FF2B5EF4-FFF2-40B4-BE49-F238E27FC236}">
                  <a16:creationId xmlns:a16="http://schemas.microsoft.com/office/drawing/2014/main" id="{B2660504-B40C-49A4-BFE0-34F6DCEA721F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4" name="Text Box 80">
            <a:extLst>
              <a:ext uri="{FF2B5EF4-FFF2-40B4-BE49-F238E27FC236}">
                <a16:creationId xmlns:a16="http://schemas.microsoft.com/office/drawing/2014/main" id="{BA46961A-88AD-490B-BCE3-17B6951BE47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sz="1400" b="1"/>
              <a:t>Add your company slogan</a:t>
            </a:r>
          </a:p>
        </p:txBody>
      </p:sp>
      <p:sp>
        <p:nvSpPr>
          <p:cNvPr id="1106" name="Text Box 82">
            <a:extLst>
              <a:ext uri="{FF2B5EF4-FFF2-40B4-BE49-F238E27FC236}">
                <a16:creationId xmlns:a16="http://schemas.microsoft.com/office/drawing/2014/main" id="{F7A1892B-2BFA-4C37-B673-DAAE94F1C98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 b="1" i="1">
                <a:solidFill>
                  <a:schemeClr val="accent2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081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0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VwLfXhQgN0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5pfVA21-30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e3MRh-xa-Q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NZGW6hKUdw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yadi.sk/i/sBtbmLilenx5ZA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589284-F46F-410E-9366-E0BB425406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2132856"/>
            <a:ext cx="8856984" cy="238760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Предупреждение заноса и распространения 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</a:t>
            </a:r>
            <a:b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стационарах пульмонологического профиля</a:t>
            </a:r>
            <a:b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2FF8428C-66C7-4A02-A9CE-D34440790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05767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д.м.н., профессор И.В. Фельдблюм</a:t>
            </a:r>
          </a:p>
        </p:txBody>
      </p:sp>
      <p:pic>
        <p:nvPicPr>
          <p:cNvPr id="7" name="Picture 2" descr="D:\Мои документы\Мои рисунки\ЛОГОТИП ПГМУ\Logo_PGMU_bezfona.png">
            <a:extLst>
              <a:ext uri="{FF2B5EF4-FFF2-40B4-BE49-F238E27FC236}">
                <a16:creationId xmlns:a16="http://schemas.microsoft.com/office/drawing/2014/main" id="{B16FB17B-40A4-4B20-BE41-0BB3C894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3"/>
            <a:ext cx="2078850" cy="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4147C-4298-4A17-82F1-922E533D2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t="4662" r="17432" b="5947"/>
          <a:stretch/>
        </p:blipFill>
        <p:spPr>
          <a:xfrm>
            <a:off x="7155429" y="2965512"/>
            <a:ext cx="1977058" cy="1922140"/>
          </a:xfrm>
          <a:prstGeom prst="rect">
            <a:avLst/>
          </a:prstGeom>
        </p:spPr>
      </p:pic>
      <p:sp>
        <p:nvSpPr>
          <p:cNvPr id="77827" name="AutoShape 3">
            <a:extLst>
              <a:ext uri="{FF2B5EF4-FFF2-40B4-BE49-F238E27FC236}">
                <a16:creationId xmlns:a16="http://schemas.microsoft.com/office/drawing/2014/main" id="{B0F5D5CA-BED0-40E5-B8DD-39F558A4920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79512" y="1111796"/>
            <a:ext cx="6898171" cy="5629572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AutoShape 4">
            <a:extLst>
              <a:ext uri="{FF2B5EF4-FFF2-40B4-BE49-F238E27FC236}">
                <a16:creationId xmlns:a16="http://schemas.microsoft.com/office/drawing/2014/main" id="{F846059B-516C-4387-A4E4-15C2F713081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01765" y="1781350"/>
            <a:ext cx="5622363" cy="1000244"/>
          </a:xfrm>
          <a:prstGeom prst="roundRect">
            <a:avLst>
              <a:gd name="adj" fmla="val 9106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Персонал, работающий в медицинских организациях, перед выходом на работу должен пройти входной контроль, предусматривающий оценку состояния здоровья и эпидемиологического анамнеза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AutoShape 5">
            <a:extLst>
              <a:ext uri="{FF2B5EF4-FFF2-40B4-BE49-F238E27FC236}">
                <a16:creationId xmlns:a16="http://schemas.microsoft.com/office/drawing/2014/main" id="{6C3B8F3E-0F00-419C-9C71-DD506D8E62C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01765" y="2850189"/>
            <a:ext cx="5622364" cy="774383"/>
          </a:xfrm>
          <a:prstGeom prst="roundRect">
            <a:avLst>
              <a:gd name="adj" fmla="val 9106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входе должен быть организован медицинский пост, где проводится опрос работников, измерение температуры, осмотр на наличие респираторных симптомов</a:t>
            </a:r>
            <a:endParaRPr lang="en-US" alt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0" name="AutoShape 6">
            <a:extLst>
              <a:ext uri="{FF2B5EF4-FFF2-40B4-BE49-F238E27FC236}">
                <a16:creationId xmlns:a16="http://schemas.microsoft.com/office/drawing/2014/main" id="{B82943F4-78CF-42B3-B9DA-9E9C007AAFB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01765" y="3686287"/>
            <a:ext cx="5622362" cy="527921"/>
          </a:xfrm>
          <a:prstGeom prst="roundRect">
            <a:avLst>
              <a:gd name="adj" fmla="val 9106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eaLnBrk="0" hangingPunct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эпиданамнеза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управленческие решения:</a:t>
            </a:r>
            <a:endParaRPr lang="en-US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Предупреждение заноса инфекции с медицинским персоналом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C4F2C46-9066-4950-B15F-6C1154741AA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043608" y="4275923"/>
            <a:ext cx="4680519" cy="677585"/>
          </a:xfrm>
          <a:prstGeom prst="roundRect">
            <a:avLst>
              <a:gd name="adj" fmla="val 9106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контактным лицом (то есть контакт с лицом, который контактировал с подозрительным или подтвержденным случаем) не является противопоказанием для допуска к работе</a:t>
            </a:r>
            <a:endParaRPr lang="en-US" alt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F57D7AAD-B09D-4294-86D8-2E45DAE32B5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026760" y="5068373"/>
            <a:ext cx="4680519" cy="677585"/>
          </a:xfrm>
          <a:prstGeom prst="roundRect">
            <a:avLst>
              <a:gd name="adj" fmla="val 9106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не допускается к работе только при наличии тесного (семейного) контакта с подтвержденным случаем и приехавшие из-за рубежа</a:t>
            </a:r>
            <a:endParaRPr lang="en-US" alt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0567C87B-E6AA-4230-AE89-B4906EBCDC1B}"/>
              </a:ext>
            </a:extLst>
          </p:cNvPr>
          <p:cNvSpPr>
            <a:spLocks/>
          </p:cNvSpPr>
          <p:nvPr/>
        </p:nvSpPr>
        <p:spPr bwMode="gray">
          <a:xfrm flipH="1">
            <a:off x="203016" y="4214708"/>
            <a:ext cx="806556" cy="67344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6EC1BDDB-CDDE-4BAE-AA2D-EB25D4AE2B46}"/>
              </a:ext>
            </a:extLst>
          </p:cNvPr>
          <p:cNvSpPr>
            <a:spLocks/>
          </p:cNvSpPr>
          <p:nvPr/>
        </p:nvSpPr>
        <p:spPr bwMode="gray">
          <a:xfrm rot="2201616" flipH="1">
            <a:off x="-88551" y="4640928"/>
            <a:ext cx="1343625" cy="67344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22A97B8-4D04-4328-88C5-EB457AF52503}"/>
              </a:ext>
            </a:extLst>
          </p:cNvPr>
          <p:cNvCxnSpPr/>
          <p:nvPr/>
        </p:nvCxnSpPr>
        <p:spPr>
          <a:xfrm flipH="1">
            <a:off x="7308304" y="2492896"/>
            <a:ext cx="1512168" cy="2664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5715895-C8A0-4162-84A9-80628E54DD65}"/>
              </a:ext>
            </a:extLst>
          </p:cNvPr>
          <p:cNvCxnSpPr>
            <a:cxnSpLocks/>
          </p:cNvCxnSpPr>
          <p:nvPr/>
        </p:nvCxnSpPr>
        <p:spPr>
          <a:xfrm>
            <a:off x="7155429" y="2564904"/>
            <a:ext cx="1742789" cy="23886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4147C-4298-4A17-82F1-922E533D2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t="4662" r="17432" b="5947"/>
          <a:stretch/>
        </p:blipFill>
        <p:spPr>
          <a:xfrm>
            <a:off x="7155429" y="2965512"/>
            <a:ext cx="1977058" cy="1922140"/>
          </a:xfrm>
          <a:prstGeom prst="rect">
            <a:avLst/>
          </a:prstGeom>
        </p:spPr>
      </p:pic>
      <p:sp>
        <p:nvSpPr>
          <p:cNvPr id="77827" name="AutoShape 3">
            <a:extLst>
              <a:ext uri="{FF2B5EF4-FFF2-40B4-BE49-F238E27FC236}">
                <a16:creationId xmlns:a16="http://schemas.microsoft.com/office/drawing/2014/main" id="{B0F5D5CA-BED0-40E5-B8DD-39F558A4920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45815" y="1111796"/>
            <a:ext cx="7128791" cy="5746204"/>
          </a:xfrm>
          <a:prstGeom prst="rightArrow">
            <a:avLst>
              <a:gd name="adj1" fmla="val 79306"/>
              <a:gd name="adj2" fmla="val 22627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AutoShape 4">
            <a:extLst>
              <a:ext uri="{FF2B5EF4-FFF2-40B4-BE49-F238E27FC236}">
                <a16:creationId xmlns:a16="http://schemas.microsoft.com/office/drawing/2014/main" id="{F846059B-516C-4387-A4E4-15C2F713081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0562" y="3964757"/>
            <a:ext cx="6192137" cy="677585"/>
          </a:xfrm>
          <a:prstGeom prst="roundRect">
            <a:avLst>
              <a:gd name="adj" fmla="val 9106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должен быть осмотрен на наличие острого респираторного заболевания и других клинических симптомов, характерных для данной инфекции, руководствуясь при этом стандартными определениями случая - «подозрительный случай</a:t>
            </a:r>
            <a:endParaRPr lang="en-US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AutoShape 5">
            <a:extLst>
              <a:ext uri="{FF2B5EF4-FFF2-40B4-BE49-F238E27FC236}">
                <a16:creationId xmlns:a16="http://schemas.microsoft.com/office/drawing/2014/main" id="{6C3B8F3E-0F00-419C-9C71-DD506D8E62C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5915" y="4813358"/>
            <a:ext cx="6233947" cy="1064776"/>
          </a:xfrm>
          <a:prstGeom prst="roundRect">
            <a:avLst>
              <a:gd name="adj" fmla="val 9106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подозрения на инфицирование новым вирусом пациент переводится в медицинскую организацию, которая предусмотрена для лечения данной инфекции в соответствии с местными нормативными актами.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контактным лицом (то есть контакт с лицом, который контактировал с подозрительным или подтвержденным случаем) не является противопоказанием для госпитализации.</a:t>
            </a:r>
          </a:p>
        </p:txBody>
      </p:sp>
      <p:sp>
        <p:nvSpPr>
          <p:cNvPr id="77830" name="AutoShape 6">
            <a:extLst>
              <a:ext uri="{FF2B5EF4-FFF2-40B4-BE49-F238E27FC236}">
                <a16:creationId xmlns:a16="http://schemas.microsoft.com/office/drawing/2014/main" id="{B82943F4-78CF-42B3-B9DA-9E9C007AAFB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8754" y="1930372"/>
            <a:ext cx="6216671" cy="527921"/>
          </a:xfrm>
          <a:prstGeom prst="roundRect">
            <a:avLst>
              <a:gd name="adj" fmla="val 9106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eaLnBrk="0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собран эпидемиологический анамнез:</a:t>
            </a:r>
            <a:endParaRPr lang="en-US" alt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Предупреждение заноса инфекции с пациентами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C4F2C46-9066-4950-B15F-6C1154741AA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950598" y="2478576"/>
            <a:ext cx="5274827" cy="483989"/>
          </a:xfrm>
          <a:prstGeom prst="roundRect">
            <a:avLst>
              <a:gd name="adj" fmla="val 9106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контакта с человеком, инфицированным новым вирусом в пределах инкубационного периода или подозрением на COVID-19</a:t>
            </a:r>
            <a:endParaRPr lang="en-US" alt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F57D7AAD-B09D-4294-86D8-2E45DAE32B5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950597" y="2987566"/>
            <a:ext cx="5274827" cy="290393"/>
          </a:xfrm>
          <a:prstGeom prst="roundRect">
            <a:avLst>
              <a:gd name="adj" fmla="val 9106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контакта с лицом, прибывшим из -за рубежа</a:t>
            </a:r>
            <a:endParaRPr lang="en-US" alt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0567C87B-E6AA-4230-AE89-B4906EBCDC1B}"/>
              </a:ext>
            </a:extLst>
          </p:cNvPr>
          <p:cNvSpPr>
            <a:spLocks/>
          </p:cNvSpPr>
          <p:nvPr/>
        </p:nvSpPr>
        <p:spPr bwMode="gray">
          <a:xfrm flipH="1">
            <a:off x="110006" y="2458793"/>
            <a:ext cx="840592" cy="47272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6EC1BDDB-CDDE-4BAE-AA2D-EB25D4AE2B46}"/>
              </a:ext>
            </a:extLst>
          </p:cNvPr>
          <p:cNvSpPr>
            <a:spLocks/>
          </p:cNvSpPr>
          <p:nvPr/>
        </p:nvSpPr>
        <p:spPr bwMode="gray">
          <a:xfrm rot="1335049" flipH="1">
            <a:off x="-1315" y="2693571"/>
            <a:ext cx="1040116" cy="50137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22A97B8-4D04-4328-88C5-EB457AF52503}"/>
              </a:ext>
            </a:extLst>
          </p:cNvPr>
          <p:cNvCxnSpPr/>
          <p:nvPr/>
        </p:nvCxnSpPr>
        <p:spPr>
          <a:xfrm flipH="1">
            <a:off x="7308304" y="2492896"/>
            <a:ext cx="1512168" cy="2664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5715895-C8A0-4162-84A9-80628E54DD65}"/>
              </a:ext>
            </a:extLst>
          </p:cNvPr>
          <p:cNvCxnSpPr>
            <a:cxnSpLocks/>
          </p:cNvCxnSpPr>
          <p:nvPr/>
        </p:nvCxnSpPr>
        <p:spPr>
          <a:xfrm>
            <a:off x="7155429" y="2564904"/>
            <a:ext cx="1742789" cy="23886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4">
            <a:extLst>
              <a:ext uri="{FF2B5EF4-FFF2-40B4-BE49-F238E27FC236}">
                <a16:creationId xmlns:a16="http://schemas.microsoft.com/office/drawing/2014/main" id="{F568811F-2660-4F14-9564-4450E9E618F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967872" y="3339266"/>
            <a:ext cx="5274827" cy="483989"/>
          </a:xfrm>
          <a:prstGeom prst="roundRect">
            <a:avLst>
              <a:gd name="adj" fmla="val 9106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на территориях, где обнаружены случаи инфицирования новым вирусом в пределах инкубационного периода</a:t>
            </a:r>
            <a:endParaRPr lang="en-US" alt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E81E9368-E917-40FC-B111-8DA92D2C7194}"/>
              </a:ext>
            </a:extLst>
          </p:cNvPr>
          <p:cNvSpPr>
            <a:spLocks/>
          </p:cNvSpPr>
          <p:nvPr/>
        </p:nvSpPr>
        <p:spPr bwMode="gray">
          <a:xfrm rot="2006132" flipH="1">
            <a:off x="-203374" y="2951186"/>
            <a:ext cx="1403488" cy="64890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CED9F3-158F-4037-B4C3-00FB05F554FA}"/>
              </a:ext>
            </a:extLst>
          </p:cNvPr>
          <p:cNvSpPr/>
          <p:nvPr/>
        </p:nvSpPr>
        <p:spPr>
          <a:xfrm>
            <a:off x="89255" y="1265193"/>
            <a:ext cx="5748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поступлении больного в стационар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8098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4147C-4298-4A17-82F1-922E533D2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t="4662" r="17432" b="5947"/>
          <a:stretch/>
        </p:blipFill>
        <p:spPr>
          <a:xfrm>
            <a:off x="7155429" y="2965512"/>
            <a:ext cx="1977058" cy="1922140"/>
          </a:xfrm>
          <a:prstGeom prst="rect">
            <a:avLst/>
          </a:prstGeom>
        </p:spPr>
      </p:pic>
      <p:sp>
        <p:nvSpPr>
          <p:cNvPr id="77827" name="AutoShape 3">
            <a:extLst>
              <a:ext uri="{FF2B5EF4-FFF2-40B4-BE49-F238E27FC236}">
                <a16:creationId xmlns:a16="http://schemas.microsoft.com/office/drawing/2014/main" id="{B0F5D5CA-BED0-40E5-B8DD-39F558A4920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45815" y="1111796"/>
            <a:ext cx="7128791" cy="5746204"/>
          </a:xfrm>
          <a:prstGeom prst="rightArrow">
            <a:avLst>
              <a:gd name="adj1" fmla="val 79306"/>
              <a:gd name="adj2" fmla="val 22627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AutoShape 4">
            <a:extLst>
              <a:ext uri="{FF2B5EF4-FFF2-40B4-BE49-F238E27FC236}">
                <a16:creationId xmlns:a16="http://schemas.microsoft.com/office/drawing/2014/main" id="{F846059B-516C-4387-A4E4-15C2F713081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7276" y="2965512"/>
            <a:ext cx="6192137" cy="1064776"/>
          </a:xfrm>
          <a:prstGeom prst="roundRect">
            <a:avLst>
              <a:gd name="adj" fmla="val 9106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работники, выявившие пациента с клиническими проявлениями острого респираторного вирусного заболевания с характерными для новой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COVID-19 симптомами, должны осуществлять наблюдение пациента до приезда и передачи его специализированной выездной бригаде скорой медицинской помощи </a:t>
            </a:r>
            <a:endParaRPr lang="en-US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AutoShape 5">
            <a:extLst>
              <a:ext uri="{FF2B5EF4-FFF2-40B4-BE49-F238E27FC236}">
                <a16:creationId xmlns:a16="http://schemas.microsoft.com/office/drawing/2014/main" id="{6C3B8F3E-0F00-419C-9C71-DD506D8E62C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1513" y="4165466"/>
            <a:ext cx="6207900" cy="1064776"/>
          </a:xfrm>
          <a:prstGeom prst="roundRect">
            <a:avLst>
              <a:gd name="adj" fmla="val 9106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пациенту необходимо оказать экстренную медицинскую помощь (оперативное вмешательство, роды, респираторная поддержка), медицинская помощь оказывается в изоляторе приемного покоя, затем пациент переводится в медицинскую организацию, которая предусмотрена для лечения данной инфекции в соответствии с местными нормативными актами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0" name="AutoShape 6">
            <a:extLst>
              <a:ext uri="{FF2B5EF4-FFF2-40B4-BE49-F238E27FC236}">
                <a16:creationId xmlns:a16="http://schemas.microsoft.com/office/drawing/2014/main" id="{B82943F4-78CF-42B3-B9DA-9E9C007AAFB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6028" y="1780681"/>
            <a:ext cx="6216671" cy="1057973"/>
          </a:xfrm>
          <a:prstGeom prst="roundRect">
            <a:avLst>
              <a:gd name="adj" fmla="val 9106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eaLnBrk="0" hangingPunct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работник, не выходя из помещения, в котором выявлен пациент, с использованием имеющихся средств связи извещает руководителя медицинской организации о выявленном пациенте и его состоянии для решения вопроса об его изоляции по месту его выявления (бокс приемного отделения) до его госпитализации в специализированный инфекционный стационар.</a:t>
            </a:r>
            <a:endParaRPr lang="en-US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Предупреждение заноса инфекции с пациентами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22A97B8-4D04-4328-88C5-EB457AF52503}"/>
              </a:ext>
            </a:extLst>
          </p:cNvPr>
          <p:cNvCxnSpPr/>
          <p:nvPr/>
        </p:nvCxnSpPr>
        <p:spPr>
          <a:xfrm flipH="1">
            <a:off x="7308304" y="2492896"/>
            <a:ext cx="1512168" cy="2664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5715895-C8A0-4162-84A9-80628E54DD65}"/>
              </a:ext>
            </a:extLst>
          </p:cNvPr>
          <p:cNvCxnSpPr>
            <a:cxnSpLocks/>
          </p:cNvCxnSpPr>
          <p:nvPr/>
        </p:nvCxnSpPr>
        <p:spPr>
          <a:xfrm>
            <a:off x="7155429" y="2564904"/>
            <a:ext cx="1742789" cy="23886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CED9F3-158F-4037-B4C3-00FB05F554FA}"/>
              </a:ext>
            </a:extLst>
          </p:cNvPr>
          <p:cNvSpPr/>
          <p:nvPr/>
        </p:nvSpPr>
        <p:spPr>
          <a:xfrm>
            <a:off x="89255" y="1265193"/>
            <a:ext cx="5748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поступлении больного в стационар</a:t>
            </a:r>
            <a:endParaRPr lang="ru-RU" sz="2400" b="1" dirty="0"/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64CCC503-279A-4D78-B9D6-7E888A4E6AF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742" y="5410810"/>
            <a:ext cx="6216671" cy="584547"/>
          </a:xfrm>
          <a:prstGeom prst="roundRect">
            <a:avLst>
              <a:gd name="adj" fmla="val 9106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eaLnBrk="0" hangingPunct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пациент покинет приемных покой, в его помещениях проводится заключительная дезинфекция в соответствии с нормативными документами</a:t>
            </a:r>
            <a:endParaRPr lang="en-US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208FD-3940-48C8-B9B3-4D115915E72F}"/>
              </a:ext>
            </a:extLst>
          </p:cNvPr>
          <p:cNvSpPr txBox="1"/>
          <p:nvPr/>
        </p:nvSpPr>
        <p:spPr>
          <a:xfrm>
            <a:off x="7881919" y="-40351"/>
            <a:ext cx="124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val="308504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4147C-4298-4A17-82F1-922E533D2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t="4662" r="17432" b="5947"/>
          <a:stretch/>
        </p:blipFill>
        <p:spPr>
          <a:xfrm>
            <a:off x="7155429" y="2965512"/>
            <a:ext cx="1977058" cy="1922140"/>
          </a:xfrm>
          <a:prstGeom prst="rect">
            <a:avLst/>
          </a:prstGeom>
        </p:spPr>
      </p:pic>
      <p:sp>
        <p:nvSpPr>
          <p:cNvPr id="77827" name="AutoShape 3">
            <a:extLst>
              <a:ext uri="{FF2B5EF4-FFF2-40B4-BE49-F238E27FC236}">
                <a16:creationId xmlns:a16="http://schemas.microsoft.com/office/drawing/2014/main" id="{B0F5D5CA-BED0-40E5-B8DD-39F558A4920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45815" y="1111796"/>
            <a:ext cx="7128791" cy="5746204"/>
          </a:xfrm>
          <a:prstGeom prst="rightArrow">
            <a:avLst>
              <a:gd name="adj1" fmla="val 79306"/>
              <a:gd name="adj2" fmla="val 22627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Предупреждение заноса инфекции с населением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22A97B8-4D04-4328-88C5-EB457AF52503}"/>
              </a:ext>
            </a:extLst>
          </p:cNvPr>
          <p:cNvCxnSpPr/>
          <p:nvPr/>
        </p:nvCxnSpPr>
        <p:spPr>
          <a:xfrm flipH="1">
            <a:off x="7308304" y="2492896"/>
            <a:ext cx="1512168" cy="2664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5715895-C8A0-4162-84A9-80628E54DD65}"/>
              </a:ext>
            </a:extLst>
          </p:cNvPr>
          <p:cNvCxnSpPr>
            <a:cxnSpLocks/>
          </p:cNvCxnSpPr>
          <p:nvPr/>
        </p:nvCxnSpPr>
        <p:spPr>
          <a:xfrm>
            <a:off x="7155429" y="2564904"/>
            <a:ext cx="1742789" cy="23886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A7EC5F-EB96-4FF9-B543-9322AFD2DADF}"/>
              </a:ext>
            </a:extLst>
          </p:cNvPr>
          <p:cNvSpPr/>
          <p:nvPr/>
        </p:nvSpPr>
        <p:spPr>
          <a:xfrm>
            <a:off x="11513" y="2097940"/>
            <a:ext cx="6372200" cy="395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940425" algn="r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Запрет на посещения пациентов в медицинских организациях стационарного типа родственниками и другими лицами;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940425" algn="r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Запрет посещения медицинских организаций стационарного типа лицами, не являющимися сотрудниками организации;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940425" algn="r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Запрет плановой госпитализации;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940425" algn="r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3-кратного в течение суток медицинского осмотра и термометрии всех стационарных пациентов с записью результатов в листе наблюдения.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940425" algn="r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медицинского персонала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940425" algn="r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порядка действий при выявлении пациента с подозрением на инфекцию, вызванную новым вирусом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7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" y="0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медицинским организациям в условиях пандемии COVID-19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A7EC5F-EB96-4FF9-B543-9322AFD2DADF}"/>
              </a:ext>
            </a:extLst>
          </p:cNvPr>
          <p:cNvSpPr/>
          <p:nvPr/>
        </p:nvSpPr>
        <p:spPr>
          <a:xfrm>
            <a:off x="11512" y="2097940"/>
            <a:ext cx="913248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необходимый запас сил и средств: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6195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неснижаемого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 СИЗ персонала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(защитная одежда, маски, респираторы, очки/экраны, перчатки и другие); </a:t>
            </a:r>
          </a:p>
          <a:p>
            <a:pPr marL="36195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укладки 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биологического материала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больного (подозрительного); </a:t>
            </a:r>
          </a:p>
          <a:p>
            <a:pPr marL="36195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укладки со средствами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 профилактики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работников; </a:t>
            </a:r>
          </a:p>
          <a:p>
            <a:pPr marL="36195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месячного запаса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дезинфицирующих средств и аппаратуры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6195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тест-систем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лабораторной диагностики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выявления лиц с подозрением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инфекцию; </a:t>
            </a:r>
          </a:p>
          <a:p>
            <a:pPr marL="36195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персонала,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обученного действиям при выявлении больного (подозрительного на) COVID-19.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DD2D0-93D4-40E4-9248-0100CACFCA27}"/>
              </a:ext>
            </a:extLst>
          </p:cNvPr>
          <p:cNvSpPr/>
          <p:nvPr/>
        </p:nvSpPr>
        <p:spPr>
          <a:xfrm>
            <a:off x="167520" y="1203920"/>
            <a:ext cx="867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организациях стационарного тира необходимо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изоляторы,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может быть помещен пациент с подозрением на инфекцию, вызванную новым вирусом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40099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" y="-196205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Противоэпидемические мероприятия, направленные на источник возбудителя инфекции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DD2D0-93D4-40E4-9248-0100CACFCA27}"/>
              </a:ext>
            </a:extLst>
          </p:cNvPr>
          <p:cNvSpPr/>
          <p:nvPr/>
        </p:nvSpPr>
        <p:spPr>
          <a:xfrm>
            <a:off x="234672" y="836712"/>
            <a:ext cx="867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отношении пациента с подозрением на инфекцию, вызванную новым коронавирусом, выявленного в отделениях неинфекционного профиля</a:t>
            </a:r>
            <a:endParaRPr lang="ru-RU" sz="2000" b="1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4B44A8-014A-4722-9329-EAB7C31CA3E2}"/>
              </a:ext>
            </a:extLst>
          </p:cNvPr>
          <p:cNvSpPr/>
          <p:nvPr/>
        </p:nvSpPr>
        <p:spPr>
          <a:xfrm>
            <a:off x="268839" y="1739706"/>
            <a:ext cx="867465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940425" algn="r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степени тяжести состояния пациента, необходимости оказания медицинской помощи по основному заболеванию, наличия медицинских ресурсов, архитектурно-планировочных решений медицинской организации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возможна реализация нескольких сценариев:</a:t>
            </a:r>
            <a:endParaRPr lang="ru-RU" sz="1400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29484D5F-3E21-4C2F-91EE-F639F7F16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332" y="4527376"/>
            <a:ext cx="2577206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сценарий 1 выполнить невозможно,  в приемном отделении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изолятор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приезда бригады эвакуации </a:t>
            </a:r>
            <a:endParaRPr lang="en-US" alt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B47ED50F-EA66-465A-AD2C-90C2496B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72" y="4490944"/>
            <a:ext cx="2709688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идеале пациент должен быть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 в специализированный инфекционный стационар (отделение)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схемой маршрутизации </a:t>
            </a:r>
            <a:endParaRPr lang="en-US" alt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8710DB17-64D9-4B3A-BEE8-AFC5F263D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3767" y="4520989"/>
            <a:ext cx="2819728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сценарий 1 и 2 выполнить невозможно, пациент переводится в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отдельную палату с санитарным узлом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отсутствии палат с санитарным узлом палата оборудуется судном.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24F64786-453E-45F1-A36E-9F15834699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0878" y="3533893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DF96F789-8010-4D3F-9A1F-C8316285AC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39420" y="356277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A93E752B-3C4E-448D-A2A6-EC265BB017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04744" y="2821608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576CF34B-93DA-4345-9C65-3F3A197312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04744" y="2821608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DC1A882E-966A-4E1A-AA20-6E8D89B8AC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15869" y="293273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6F8D06E0-4CB4-41B1-8F91-48BDC489DC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41269" y="2940670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99CDA0A2-9FEC-40E9-9FD5-A6CC5D8308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95244" y="3004170"/>
            <a:ext cx="1335087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40161915-CB82-4463-983B-B6D4174FD2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3156" y="2782714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46E933EA-7A42-41D9-9E61-E923602295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3156" y="2782714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8411D9CA-4E1B-4832-91F3-EA1CB4C911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4281" y="2892252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F7D1C30A-7A54-4FA8-88C5-5BC67CA2299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5869" y="2895427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47D152BA-84D5-40B3-AFF7-6C14C3FE14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08894" y="2966864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2" name="Group 18">
            <a:extLst>
              <a:ext uri="{FF2B5EF4-FFF2-40B4-BE49-F238E27FC236}">
                <a16:creationId xmlns:a16="http://schemas.microsoft.com/office/drawing/2014/main" id="{932AC8EB-984F-4CD3-B1E1-D2DA4B43B55A}"/>
              </a:ext>
            </a:extLst>
          </p:cNvPr>
          <p:cNvGrpSpPr>
            <a:grpSpLocks/>
          </p:cNvGrpSpPr>
          <p:nvPr/>
        </p:nvGrpSpPr>
        <p:grpSpPr bwMode="auto">
          <a:xfrm>
            <a:off x="929531" y="2985914"/>
            <a:ext cx="1290638" cy="1277938"/>
            <a:chOff x="4166" y="1706"/>
            <a:chExt cx="1252" cy="1252"/>
          </a:xfrm>
        </p:grpSpPr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DE7C0D93-7862-4088-B942-8804552D7D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53829DCF-D64B-4756-B736-FFEF3F563D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CE333450-32ED-4CA3-942D-499FCCC6A6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ED550892-86FC-4DFC-8E96-1DD2F1A0E3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" name="Oval 23">
            <a:extLst>
              <a:ext uri="{FF2B5EF4-FFF2-40B4-BE49-F238E27FC236}">
                <a16:creationId xmlns:a16="http://schemas.microsoft.com/office/drawing/2014/main" id="{A0F36038-DCAE-4E19-B7B6-EF53E65F6A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63557" y="2821608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" name="Oval 24">
            <a:extLst>
              <a:ext uri="{FF2B5EF4-FFF2-40B4-BE49-F238E27FC236}">
                <a16:creationId xmlns:a16="http://schemas.microsoft.com/office/drawing/2014/main" id="{E9C0257F-A723-4B45-9C6F-98C4426852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63557" y="2821608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" name="Oval 25">
            <a:extLst>
              <a:ext uri="{FF2B5EF4-FFF2-40B4-BE49-F238E27FC236}">
                <a16:creationId xmlns:a16="http://schemas.microsoft.com/office/drawing/2014/main" id="{33C5DAAC-539D-452B-8DF9-0CB932BB24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74682" y="2932733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0" name="Oval 26">
            <a:extLst>
              <a:ext uri="{FF2B5EF4-FFF2-40B4-BE49-F238E27FC236}">
                <a16:creationId xmlns:a16="http://schemas.microsoft.com/office/drawing/2014/main" id="{C8FB960D-FD67-4CC3-9BEF-AB64AF0AF1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76270" y="2934320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1" name="Oval 27">
            <a:extLst>
              <a:ext uri="{FF2B5EF4-FFF2-40B4-BE49-F238E27FC236}">
                <a16:creationId xmlns:a16="http://schemas.microsoft.com/office/drawing/2014/main" id="{EDA750E0-18A4-4B14-A60B-B4AB6786BC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7707" y="3004170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2" name="Group 28">
            <a:extLst>
              <a:ext uri="{FF2B5EF4-FFF2-40B4-BE49-F238E27FC236}">
                <a16:creationId xmlns:a16="http://schemas.microsoft.com/office/drawing/2014/main" id="{0011F31F-E842-413C-9D3C-B86C8535FF46}"/>
              </a:ext>
            </a:extLst>
          </p:cNvPr>
          <p:cNvGrpSpPr>
            <a:grpSpLocks/>
          </p:cNvGrpSpPr>
          <p:nvPr/>
        </p:nvGrpSpPr>
        <p:grpSpPr bwMode="auto">
          <a:xfrm>
            <a:off x="3869932" y="3020045"/>
            <a:ext cx="1290638" cy="1277938"/>
            <a:chOff x="4166" y="1706"/>
            <a:chExt cx="1252" cy="1252"/>
          </a:xfrm>
        </p:grpSpPr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E16E9EB5-4A38-448F-9513-275ADD7F43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B26E2D2C-89DD-4704-85AA-BBD7B605FA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F3073599-506C-4877-A3B3-A160EB763C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2008762F-5DDA-427E-B914-9DAB69746D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37" name="Group 33">
            <a:extLst>
              <a:ext uri="{FF2B5EF4-FFF2-40B4-BE49-F238E27FC236}">
                <a16:creationId xmlns:a16="http://schemas.microsoft.com/office/drawing/2014/main" id="{7C571699-5FAE-4EFE-B90D-AE16866B874D}"/>
              </a:ext>
            </a:extLst>
          </p:cNvPr>
          <p:cNvGrpSpPr>
            <a:grpSpLocks/>
          </p:cNvGrpSpPr>
          <p:nvPr/>
        </p:nvGrpSpPr>
        <p:grpSpPr bwMode="auto">
          <a:xfrm>
            <a:off x="6819056" y="3020045"/>
            <a:ext cx="1292225" cy="1277938"/>
            <a:chOff x="4166" y="1706"/>
            <a:chExt cx="1252" cy="1252"/>
          </a:xfrm>
        </p:grpSpPr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8AE91C95-5643-4D3A-8029-E5E7910B98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9" name="Oval 35">
              <a:extLst>
                <a:ext uri="{FF2B5EF4-FFF2-40B4-BE49-F238E27FC236}">
                  <a16:creationId xmlns:a16="http://schemas.microsoft.com/office/drawing/2014/main" id="{ED0D5DF3-FF07-467C-AEFF-367922DFB8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131AFD03-381C-4A0E-BD6F-A0BEDDBD13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1" name="Oval 37">
              <a:extLst>
                <a:ext uri="{FF2B5EF4-FFF2-40B4-BE49-F238E27FC236}">
                  <a16:creationId xmlns:a16="http://schemas.microsoft.com/office/drawing/2014/main" id="{55488CF0-F05C-4A9F-A220-88112AC3D6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2" name="Text Box 38">
            <a:extLst>
              <a:ext uri="{FF2B5EF4-FFF2-40B4-BE49-F238E27FC236}">
                <a16:creationId xmlns:a16="http://schemas.microsoft.com/office/drawing/2014/main" id="{EED8BC88-503E-46D0-8C13-0E42A53F610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51637" y="3458989"/>
            <a:ext cx="655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en-US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580A3354-1FEF-437A-95CE-474B9D93D1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96801" y="3493120"/>
            <a:ext cx="655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en-US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0">
            <a:extLst>
              <a:ext uri="{FF2B5EF4-FFF2-40B4-BE49-F238E27FC236}">
                <a16:creationId xmlns:a16="http://schemas.microsoft.com/office/drawing/2014/main" id="{C5E90CB9-BD40-464C-89D1-F759256F734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42750" y="3493120"/>
            <a:ext cx="655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en-US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7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" y="-196205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по предупреждению распространения инфекции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DD2D0-93D4-40E4-9248-0100CACFCA27}"/>
              </a:ext>
            </a:extLst>
          </p:cNvPr>
          <p:cNvSpPr/>
          <p:nvPr/>
        </p:nvSpPr>
        <p:spPr>
          <a:xfrm>
            <a:off x="131488" y="908720"/>
            <a:ext cx="8881024" cy="602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в приемное отделение медицинской организации, оказывающей медицинскую помощь в стационарных условиях или при выявлении  среди пациентов стационара пациента с клиническими проявлениями новой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COVID-19 и данными эпидемиологического анамнеза, медицинский работник проводит комплекс первичных противоэпидемических мероприятий: 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выходя из помещения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выявлен пациент, с использованием имеющихся средств связи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извещает руководителя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выявленном пациенте и его состоянии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вопроса об его изоляции по месту его выявления (бокс приемного отделения) до его госпитализации в специализированный инфекционный стационар. </a:t>
            </a:r>
          </a:p>
          <a:p>
            <a:pPr marL="53340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3340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работе с пациентом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СИЗ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(шапочка, противочумный (хирургический) халат, респиратор типа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NIOSH-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certified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№95 или FFP3),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обработав руки и открытые части тела дезинфицирующими средствами. </a:t>
            </a:r>
          </a:p>
          <a:p>
            <a:pPr marL="53340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3340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пациентом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приезда и передачи его специализированной выездной бригаде скорой медицинской помощи.  </a:t>
            </a:r>
          </a:p>
          <a:p>
            <a:pPr marL="53340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3340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медицинской эвакуации пациента снимает СИЗ,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помещает их в бачок с дезинфицирующим раствором, обрабатывает дезинфицирующим раствором обувь и руки, полностью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переодевается 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запасной комплект одежды.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части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обрабатываются кожным антисептиком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и горло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прополаскивают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этиловым спиртом, в нос и в глаза закапывают 2% раствор борной кислоты. </a:t>
            </a:r>
          </a:p>
          <a:p>
            <a:pPr marL="53340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3340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медицинской организации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был выявлен пациент,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сбор биологического материала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(мазок из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ротоглотки)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всех медицинских работников и лиц, находившихся с ним в контакте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направляет их для проведения соответствующего лабораторного исследования. </a:t>
            </a:r>
          </a:p>
          <a:p>
            <a:pPr marL="53340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3340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340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В приемном отделении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дезинфекция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дезинфицирующими средствами, применяются бактерицидный облучатель или другое устройство для обеззараживания воздуха и (или) поверхностей для дезинфекции воздушной среды помещения. Количество необходимых облучателей рассчитывается в соответствии с инструкцией по их применению на кубатуру площади, на которой они будут установлены. </a:t>
            </a:r>
          </a:p>
          <a:p>
            <a:pPr algn="ctr">
              <a:lnSpc>
                <a:spcPct val="150000"/>
              </a:lnSpc>
            </a:pP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1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" y="-196205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по предупреждению распространения инфекции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DD2D0-93D4-40E4-9248-0100CACFCA27}"/>
              </a:ext>
            </a:extLst>
          </p:cNvPr>
          <p:cNvSpPr/>
          <p:nvPr/>
        </p:nvSpPr>
        <p:spPr>
          <a:xfrm>
            <a:off x="131488" y="908720"/>
            <a:ext cx="8881024" cy="646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в приемное отделение медицинской организации, оказывающей медицинскую помощь в стационарных условиях или при выявлении  среди пациентов стационара пациента с клиническими проявлениями новой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COVID-19 и данными эпидемиологического анамнеза, медицинский работник проводит комплекс первичных противоэпидемических мероприятий: 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algn="just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подозрением но COVID-19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покидать палату( изолятор) </a:t>
            </a:r>
          </a:p>
          <a:p>
            <a:pPr marL="533400" algn="just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Дверь в палату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закрыта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(оборудована замком (щеколдой). </a:t>
            </a:r>
          </a:p>
          <a:p>
            <a:pPr marL="533400" algn="just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проведения медицинских манипуляций, ухода, уборки, дезинфекции необходимо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персонал, который не должен осуществлять данные действия для других пациентов.</a:t>
            </a:r>
          </a:p>
          <a:p>
            <a:pPr marL="533400" algn="just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 пересмотреть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для медицинского персонала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минимизации посещения карантинной зоны (например совмещение врачебного осмотра и малых инвазивных вмешательств). Все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 в палату-изолятор должны фиксироваться (Таблица)</a:t>
            </a:r>
          </a:p>
          <a:p>
            <a:pPr marL="533400" algn="just">
              <a:spcBef>
                <a:spcPts val="600"/>
              </a:spcBef>
              <a:spcAft>
                <a:spcPts val="60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algn="just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медицинской организации пациент при необходимости перемещается в специальной капсуле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ее отсутствии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выходом из палаты пациент должен быть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переодет в чистую одежду, на рот и нос надет респиратор (медицинская маска), руки пациента обработаны спиртовым антисептиком. При перемещении пациент не должен дотрагиваться до каких-либо поверхностей (стены, ручки дверей и др.).</a:t>
            </a:r>
          </a:p>
          <a:p>
            <a:pPr marL="533400" algn="just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Пациенты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подозрением на инфекцию и с подтвержденной инфекцией должны быть разделены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(находиться в разных палатах). При подтверждении инфекции пациент должен быть переведен в другую палату. При выявлении новых пациентов с подозрением на инфекцию они могут быть размещены вместе с другими.</a:t>
            </a:r>
          </a:p>
          <a:p>
            <a:pPr marL="533400" algn="just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Если в период временного пребывания в стационаре пациенту требуется  наблюдение в палате интенсивной терапии или кислородная поддержка по возможности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 интенсивной терапии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организовать в изоляторе, палате, куда изолирован пациент. Если это невозможно, то необходимо организовать пост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реанимации и интенсивной терапии. </a:t>
            </a:r>
          </a:p>
          <a:p>
            <a:pPr marL="533400" algn="just">
              <a:spcBef>
                <a:spcPts val="600"/>
              </a:spcBef>
              <a:spcAft>
                <a:spcPts val="60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FF6CEE8-18B2-47C1-BD8C-4429797FB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00051"/>
              </p:ext>
            </p:extLst>
          </p:nvPr>
        </p:nvGraphicFramePr>
        <p:xfrm>
          <a:off x="2411760" y="3787574"/>
          <a:ext cx="5919113" cy="461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314">
                  <a:extLst>
                    <a:ext uri="{9D8B030D-6E8A-4147-A177-3AD203B41FA5}">
                      <a16:colId xmlns:a16="http://schemas.microsoft.com/office/drawing/2014/main" val="3909099632"/>
                    </a:ext>
                  </a:extLst>
                </a:gridCol>
                <a:gridCol w="1479933">
                  <a:extLst>
                    <a:ext uri="{9D8B030D-6E8A-4147-A177-3AD203B41FA5}">
                      <a16:colId xmlns:a16="http://schemas.microsoft.com/office/drawing/2014/main" val="2736362153"/>
                    </a:ext>
                  </a:extLst>
                </a:gridCol>
                <a:gridCol w="1479933">
                  <a:extLst>
                    <a:ext uri="{9D8B030D-6E8A-4147-A177-3AD203B41FA5}">
                      <a16:colId xmlns:a16="http://schemas.microsoft.com/office/drawing/2014/main" val="2532365194"/>
                    </a:ext>
                  </a:extLst>
                </a:gridCol>
                <a:gridCol w="1479933">
                  <a:extLst>
                    <a:ext uri="{9D8B030D-6E8A-4147-A177-3AD203B41FA5}">
                      <a16:colId xmlns:a16="http://schemas.microsoft.com/office/drawing/2014/main" val="1281058505"/>
                    </a:ext>
                  </a:extLst>
                </a:gridCol>
              </a:tblGrid>
              <a:tr h="212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Время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Должность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ФИО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128975"/>
                  </a:ext>
                </a:extLst>
              </a:tr>
              <a:tr h="212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21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11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C99472B-6E36-4C93-900B-347AB34F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" y="-196205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 видеоролики</a:t>
            </a:r>
          </a:p>
        </p:txBody>
      </p:sp>
      <p:pic>
        <p:nvPicPr>
          <p:cNvPr id="2" name="Мультимедиа в Интернете 1" title="COVID 19  ￐ﾟ￐ﾾ￑ﾀ￑ﾏ￐ﾴ￐ﾾ￐ﾺ ￐ﾽ￐ﾰ￐ﾴ￐ﾵ￐ﾲ￐ﾰ￐ﾽ￐ﾸ￑ﾏ ￐ﾸ ￑ﾁ￐ﾽ￑ﾏ￑ﾂ￐ﾸ￑ﾏ ￐ﾾ￐ﾴ￐ﾽ￐ﾾ￑ﾀ￐ﾰ￐ﾷ￐ﾾ￐ﾲ￐ﾾ￐ﾳ￐ﾾ ￑ﾀ￐ﾵ￑ﾁ￐﾿￐ﾸ￑ﾀ￐ﾰ￑ﾂ￐ﾾ￑ﾀ￐ﾰ">
            <a:hlinkClick r:id="" action="ppaction://media"/>
            <a:extLst>
              <a:ext uri="{FF2B5EF4-FFF2-40B4-BE49-F238E27FC236}">
                <a16:creationId xmlns:a16="http://schemas.microsoft.com/office/drawing/2014/main" id="{A97DEFB0-60AD-4139-8628-7C0E8446EA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5544" y="1147927"/>
            <a:ext cx="819291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C99472B-6E36-4C93-900B-347AB34F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" y="-196205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 видеоролики</a:t>
            </a:r>
          </a:p>
        </p:txBody>
      </p:sp>
      <p:pic>
        <p:nvPicPr>
          <p:cNvPr id="3" name="Мультимедиа в Интернете 2" title="COVID 19. ￐ﾟ￐ﾾ￑ﾀ￑ﾏ￐ﾴ￐ﾾ￐ﾺ ￐ﾷ￐ﾰ￐ﾱ￐ﾾ￑ﾀ￐ﾰ ￐ﾱ￐ﾸ￐ﾾ￐ﾻ￐ﾾ￐ﾳ￐ﾸ￑ﾇ￐ﾵ￑ﾁ￐ﾺ￐ﾾ￐ﾳ￐ﾾ ￐ﾼ￐ﾰ￑ﾂ￐ﾵ￑ﾀ￐ﾸ￐ﾰ￐ﾻ￐ﾰ ￐ﾸ￐ﾷ ￐﾿￐ﾾ￐ﾻ￐ﾾ￑ﾁ￑ﾂ￐ﾸ ￐ﾽ￐ﾾ￑ﾁ￐ﾰ ￐ﾸ ￑ﾀ￐ﾾ￑ﾂ￐ﾾ￐ﾳ￐ﾻ￐ﾾ￑ﾂ￐ﾺ￐ﾸ">
            <a:hlinkClick r:id="" action="ppaction://media"/>
            <a:extLst>
              <a:ext uri="{FF2B5EF4-FFF2-40B4-BE49-F238E27FC236}">
                <a16:creationId xmlns:a16="http://schemas.microsoft.com/office/drawing/2014/main" id="{4FB5B8D7-F066-4740-BA99-1DAC7E8B6C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7602" y="1556792"/>
            <a:ext cx="71687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12B4F-43F2-489F-96E5-B6504BDE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16" y="136524"/>
            <a:ext cx="8856984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-19  </a:t>
            </a:r>
            <a:b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инфекция, связанная с оказанием медицинской помощи (ИСМП)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C9F59-DE86-4E88-91CA-15594639A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60" y="1844824"/>
            <a:ext cx="8749480" cy="435133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современный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развития пандемии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высокий риск заноса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распространения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инфекции в медицинских организациях различного профиля, приоритетно в пульмонологических отделениях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развития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эпидемии ТОРС,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SARS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(2002г.) медицинские работники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особенно те, которые участвовали в проведении процедур, генерирующих аэрозоли (санация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трахео-бронхиального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дерева, интубация),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составили 21%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всех случаев.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0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C99472B-6E36-4C93-900B-347AB34F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" y="-196205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 видеоролики</a:t>
            </a:r>
          </a:p>
        </p:txBody>
      </p:sp>
      <p:pic>
        <p:nvPicPr>
          <p:cNvPr id="3" name="Мультимедиа в Интернете 2" title="COVID 19  ￐ﾢ￑ﾀ￐ﾰ￐ﾽ￑ﾁ￐﾿￐ﾾ￑ﾀ￑ﾂ￐ﾽ￐ﾰ￑ﾏ ￑ﾃ￐﾿￐ﾰ￐ﾺ￐ﾾ￐ﾲ￐ﾺ￐ﾰ ￐ﾱ￐ﾸ￐ﾾ￐ﾻ￐ﾾ￐ﾳ￐ﾸ￑ﾇ￐ﾵ￑ﾁ￐ﾺ￐ﾾ￐ﾳ￐ﾾ ￐ﾼ￐ﾰ￑ﾂ￐ﾵ￑ﾀ￐ﾸ￐ﾰ￐ﾻ￐ﾰ ￐ﾴ￐ﾻ￑ﾏ ￐ﾾ￑ﾂ￐﾿￑ﾀ￐ﾰ￐ﾲ￐ﾺ￐ﾸ ￐ﾲ ￐ﾻ￐ﾰ￐ﾱ￐ﾾ￑ﾀ￐ﾰ￑ﾂ￐ﾾ￑ﾀ￐ﾸ￑ﾎ">
            <a:hlinkClick r:id="" action="ppaction://media"/>
            <a:extLst>
              <a:ext uri="{FF2B5EF4-FFF2-40B4-BE49-F238E27FC236}">
                <a16:creationId xmlns:a16="http://schemas.microsoft.com/office/drawing/2014/main" id="{2A602182-248E-44D7-A9AE-BC8E7435A7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1412776"/>
            <a:ext cx="7472830" cy="420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C99472B-6E36-4C93-900B-347AB34F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" y="-196205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 видеоролики</a:t>
            </a:r>
          </a:p>
        </p:txBody>
      </p:sp>
      <p:pic>
        <p:nvPicPr>
          <p:cNvPr id="3" name="Мультимедиа в Интернете 2" title="￐ﾟ￐ﾾ￑ﾀ￑ﾏ￐ﾴ￐ﾾ￐ﾺ ￐ﾴ￐ﾵ￐ﾷ￐ﾸ￐ﾽ￑ﾄ￐ﾵ￐ﾺ￑ﾆ￐ﾸ￐ﾸ ￐﾿￑ﾃ￐ﾻ￑ﾌ￑ﾁ￐ﾾ￐ﾺ￑ﾁ￐ﾸ￐ﾼ￐ﾵ￑ﾂ￑ﾀ￐ﾰ ￐﾿￐ﾾ￑ﾁ￐ﾻ￐ﾵ ￐﾿￑ﾀ￐ﾸ￐ﾼ￐ﾵ￐ﾽ￐ﾵ￐ﾽ￐ﾸ￑ﾏ ￑ﾃ ￐ﾻ￐ﾸ￑ﾆ ￑ﾁ ￐﾿￐ﾾ￐ﾴ￐ﾾ￐ﾷ￑ﾀ￐ﾵ￐ﾽ￐ﾸ￐ﾵ￐ﾼ ￐ﾽ￐ﾰ ￐ﾾ￑ﾁ￐ﾾ￐ﾱ￐ﾾ ￐ﾾ￐﾿￐ﾰ￑ﾁ￐ﾽ￑ﾋ￐ﾵ ￐ﾸ￐ﾽ￑ﾄ￐ﾵ￐ﾺ￑ﾆ￐ﾸ￐ﾸ">
            <a:hlinkClick r:id="" action="ppaction://media"/>
            <a:extLst>
              <a:ext uri="{FF2B5EF4-FFF2-40B4-BE49-F238E27FC236}">
                <a16:creationId xmlns:a16="http://schemas.microsoft.com/office/drawing/2014/main" id="{2390C9AB-FD1A-48A4-A433-DBB32D0E64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5560" y="1340768"/>
            <a:ext cx="791287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" y="-196205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Противоэпидемический режим в отделении реанимации и интенсивной терапии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826F003-7AE4-432D-96C0-E5683E194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236378"/>
              </p:ext>
            </p:extLst>
          </p:nvPr>
        </p:nvGraphicFramePr>
        <p:xfrm>
          <a:off x="359532" y="1475928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493FE6-45C8-4DD8-8475-8F93FE869526}"/>
              </a:ext>
            </a:extLst>
          </p:cNvPr>
          <p:cNvSpPr/>
          <p:nvPr/>
        </p:nvSpPr>
        <p:spPr>
          <a:xfrm>
            <a:off x="93956" y="985729"/>
            <a:ext cx="856895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отделении должны соблюдаться следующие требования: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67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4" y="188640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эпидемиологической безопасности при проведении медицинских манипуляций, генерирующих аэрозоль (интубация трахеи, неинвазивная вентиляция легких, трахеотомия, сердечно-легочная реанимация, искусственная вентиляция легких с помощью ручных аппаратов перед интубацией и бронхоскопией)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DD2D0-93D4-40E4-9248-0100CACFCA27}"/>
              </a:ext>
            </a:extLst>
          </p:cNvPr>
          <p:cNvSpPr/>
          <p:nvPr/>
        </p:nvSpPr>
        <p:spPr>
          <a:xfrm>
            <a:off x="3457" y="1628800"/>
            <a:ext cx="9061877" cy="53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персоналом </a:t>
            </a:r>
            <a:r>
              <a:rPr lang="ru-RU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противоаэрозольных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респираторов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следующим уровнем защиты: </a:t>
            </a:r>
          </a:p>
          <a:p>
            <a:pPr marL="354013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сертифицированный респиратор N95, </a:t>
            </a:r>
          </a:p>
          <a:p>
            <a:pPr marL="354013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сертифицированный Европейским союзом респиратор FFP2 </a:t>
            </a:r>
          </a:p>
          <a:p>
            <a:pPr marL="354013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эквивалентный респиратор.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одноразового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противоаэрозольного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респиратора обязательно проводится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герметичности.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учитывать, что в случае пользователей, имеющих волосы на лице (например, бороду), возможна неправильная посадка респиратора;(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видиоролик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для глаз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защитные очки или защитный щиток для лица);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Использование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защитного комбинезона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случае его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 чистый нестерильный халат с длинными рукавами и перчатки. Перчатки должны быть натянуты поверх краев рукавов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халаты не являются водостойкими, при осуществлении процедур, в ходе которых ожидается работа с большими объемами жидкостей, которые могут проникнуть в халат, необходимо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водонепроницаемые фартуки;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тесных контактов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пациентом. Сгруппировать манипуляции для их последовательного проведения. Проводить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 от «чистых» к «грязным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Все средства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защиты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сняты и подвергнуты дезинфекции, не покидая реанимационной палаты.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и заключительная дезинфекция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помещениях проводится в соответствии с инструкцией по проведению дезинфекционных мероприятий для профилактики заболеваний, вызываемых коронавирусами </a:t>
            </a:r>
          </a:p>
          <a:p>
            <a:pPr marL="171450" indent="-17145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65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4" y="188641"/>
            <a:ext cx="8986671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в отношении контактных лиц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DD2D0-93D4-40E4-9248-0100CACFCA27}"/>
              </a:ext>
            </a:extLst>
          </p:cNvPr>
          <p:cNvSpPr/>
          <p:nvPr/>
        </p:nvSpPr>
        <p:spPr>
          <a:xfrm>
            <a:off x="3458" y="919203"/>
            <a:ext cx="9061877" cy="132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подтверждения диагноза COVID-19 в стационаре необходимо выявить лиц, имевших контакт с пациентом.  Определить круг лиц, которые имели тесный контакт с  инфицированным пациентом: </a:t>
            </a:r>
          </a:p>
          <a:p>
            <a:pPr marL="171450" indent="-17145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951F93-C91F-4F0E-A396-E68EBA4F7C3C}"/>
              </a:ext>
            </a:extLst>
          </p:cNvPr>
          <p:cNvSpPr/>
          <p:nvPr/>
        </p:nvSpPr>
        <p:spPr>
          <a:xfrm>
            <a:off x="140730" y="5765960"/>
            <a:ext cx="8982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изолируются в той же палате, где находились. Если какой-либо пациент был переведен в другую палату, то он переводится обратно. Если пациент переведен в другое отделение, он изолируется в отдельную палату в данном отделении.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F88E74A-A7CC-4E8A-9462-C881DF6E5A84}"/>
              </a:ext>
            </a:extLst>
          </p:cNvPr>
          <p:cNvGrpSpPr/>
          <p:nvPr/>
        </p:nvGrpSpPr>
        <p:grpSpPr>
          <a:xfrm>
            <a:off x="-5687" y="2388821"/>
            <a:ext cx="9080165" cy="3232884"/>
            <a:chOff x="-41023" y="2276872"/>
            <a:chExt cx="9080165" cy="3232884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71A31513-14C4-4947-AE50-536EBD4C4A2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65783">
              <a:off x="4703435" y="4144565"/>
              <a:ext cx="792162" cy="288925"/>
            </a:xfrm>
            <a:prstGeom prst="rightArrow">
              <a:avLst>
                <a:gd name="adj1" fmla="val 35167"/>
                <a:gd name="adj2" fmla="val 111028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0FF7B065-3ED6-403E-AC3A-2CAF152A906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535209">
              <a:off x="3446134" y="4111228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C0D57247-CE84-4753-9F2F-A93E5837E8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82078" y="3108722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91C9929A-F44D-4719-8629-34AFDBAADCC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2872253" y="3102372"/>
              <a:ext cx="863600" cy="288925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611F6C51-4BA4-403D-8ABB-9A1D6FEBC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3891" y="4597797"/>
              <a:ext cx="360362" cy="360362"/>
              <a:chOff x="2109" y="3612"/>
              <a:chExt cx="227" cy="227"/>
            </a:xfrm>
          </p:grpSpPr>
          <p:sp>
            <p:nvSpPr>
              <p:cNvPr id="14" name="Oval 11">
                <a:extLst>
                  <a:ext uri="{FF2B5EF4-FFF2-40B4-BE49-F238E27FC236}">
                    <a16:creationId xmlns:a16="http://schemas.microsoft.com/office/drawing/2014/main" id="{5747D583-AA2C-4E2F-935D-4356F190362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Oval 12">
                <a:extLst>
                  <a:ext uri="{FF2B5EF4-FFF2-40B4-BE49-F238E27FC236}">
                    <a16:creationId xmlns:a16="http://schemas.microsoft.com/office/drawing/2014/main" id="{18D6BA55-39D9-47BC-B8F4-ABBEA59774E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B797417-7F22-439A-98BF-4C860A415D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50116" y="2292747"/>
              <a:ext cx="1944687" cy="19446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E90F5042-C66B-43B1-A19E-66DD4116D6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43766" y="2276872"/>
              <a:ext cx="1944687" cy="19446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A6D7E22D-6AD3-4C3E-9C50-2C0FAA84BD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77116" y="2419747"/>
              <a:ext cx="1690687" cy="16906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EBC1BE2A-CBAA-46C0-AA9D-570E7DC345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59653" y="2392759"/>
              <a:ext cx="1690688" cy="16906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84AA6568-9368-4034-A528-E19B3E4B40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61253" y="2503884"/>
              <a:ext cx="1522413" cy="15224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9558EC6D-06F6-41B1-B1D8-A78008CD5D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83478" y="2522934"/>
              <a:ext cx="1471613" cy="14732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8387A68D-8ECE-41C5-B50C-3D53F86E41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00941" y="2532459"/>
              <a:ext cx="1438275" cy="14351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4EA5F867-EEB4-4031-BE9C-55D9BA7DA4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6816" y="2546747"/>
              <a:ext cx="1366837" cy="134143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64717C2C-1DD9-4995-90DA-4DAD7A20CD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97778" y="2583259"/>
              <a:ext cx="1214438" cy="109061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A7F9E1F0-1ECA-4EE7-84AC-273E1D74F7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54072" y="2981890"/>
              <a:ext cx="217656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Контактные лица</a:t>
              </a:r>
              <a:endPara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5">
              <a:extLst>
                <a:ext uri="{FF2B5EF4-FFF2-40B4-BE49-F238E27FC236}">
                  <a16:creationId xmlns:a16="http://schemas.microsoft.com/office/drawing/2014/main" id="{1258E1FB-16F9-43FF-AB09-781351756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5254" y="3078559"/>
              <a:ext cx="24838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Пациенты, находящиеся в палате на момент выявления инфекции</a:t>
              </a:r>
              <a:endParaRPr lang="en-US" altLang="ru-RU" sz="1600" dirty="0"/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90EE2B2B-B531-42EF-B97E-645BBA2AC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0853" y="4678759"/>
              <a:ext cx="308141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Пациенты, выписанные из данной палаты медицинской организации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CFD863BA-C7C2-49DC-B142-50A3397B2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1023" y="3078559"/>
              <a:ext cx="2449725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Пациенты, находящиеся в одной палате за 2 дня до появления первых симптомов</a:t>
              </a:r>
              <a:endParaRPr lang="en-US" altLang="ru-RU" sz="1600" dirty="0"/>
            </a:p>
          </p:txBody>
        </p:sp>
        <p:sp>
          <p:nvSpPr>
            <p:cNvPr id="31" name="Text Box 28">
              <a:extLst>
                <a:ext uri="{FF2B5EF4-FFF2-40B4-BE49-F238E27FC236}">
                  <a16:creationId xmlns:a16="http://schemas.microsoft.com/office/drawing/2014/main" id="{AF0594FE-7F86-4290-A539-00C97DB55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177" y="4616847"/>
              <a:ext cx="244972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Пациенты, переведенные в другую палату/отделение</a:t>
              </a:r>
              <a:endParaRPr lang="en-US" altLang="ru-RU" sz="1600" dirty="0"/>
            </a:p>
          </p:txBody>
        </p: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2B94DD98-A73D-4E80-B5D4-71A868DBA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0453" y="3103959"/>
              <a:ext cx="360363" cy="360363"/>
              <a:chOff x="2109" y="3612"/>
              <a:chExt cx="227" cy="227"/>
            </a:xfrm>
          </p:grpSpPr>
          <p:sp>
            <p:nvSpPr>
              <p:cNvPr id="33" name="Oval 30">
                <a:extLst>
                  <a:ext uri="{FF2B5EF4-FFF2-40B4-BE49-F238E27FC236}">
                    <a16:creationId xmlns:a16="http://schemas.microsoft.com/office/drawing/2014/main" id="{A9E9D441-36FA-4780-B9D1-DE5B0A371F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Oval 31">
                <a:extLst>
                  <a:ext uri="{FF2B5EF4-FFF2-40B4-BE49-F238E27FC236}">
                    <a16:creationId xmlns:a16="http://schemas.microsoft.com/office/drawing/2014/main" id="{95FBCD71-69E4-47B1-A336-07A978688D5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" name="Group 38">
              <a:extLst>
                <a:ext uri="{FF2B5EF4-FFF2-40B4-BE49-F238E27FC236}">
                  <a16:creationId xmlns:a16="http://schemas.microsoft.com/office/drawing/2014/main" id="{6B6E9A9E-1268-4C85-9A7A-48BB07894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4253" y="3027759"/>
              <a:ext cx="360363" cy="360363"/>
              <a:chOff x="2109" y="3612"/>
              <a:chExt cx="227" cy="227"/>
            </a:xfrm>
          </p:grpSpPr>
          <p:sp>
            <p:nvSpPr>
              <p:cNvPr id="42" name="Oval 39">
                <a:extLst>
                  <a:ext uri="{FF2B5EF4-FFF2-40B4-BE49-F238E27FC236}">
                    <a16:creationId xmlns:a16="http://schemas.microsoft.com/office/drawing/2014/main" id="{DFDA3B4D-3102-4EDC-9883-7CFDB6C523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Oval 40">
                <a:extLst>
                  <a:ext uri="{FF2B5EF4-FFF2-40B4-BE49-F238E27FC236}">
                    <a16:creationId xmlns:a16="http://schemas.microsoft.com/office/drawing/2014/main" id="{37F147CF-FD49-46E1-B93A-62CCDF83D3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4" name="Group 41">
              <a:extLst>
                <a:ext uri="{FF2B5EF4-FFF2-40B4-BE49-F238E27FC236}">
                  <a16:creationId xmlns:a16="http://schemas.microsoft.com/office/drawing/2014/main" id="{3CB6E16B-C434-4D29-92F9-1DFA00BFD9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6053" y="4551759"/>
              <a:ext cx="360363" cy="360363"/>
              <a:chOff x="2109" y="3612"/>
              <a:chExt cx="227" cy="227"/>
            </a:xfrm>
          </p:grpSpPr>
          <p:sp>
            <p:nvSpPr>
              <p:cNvPr id="45" name="Oval 42">
                <a:extLst>
                  <a:ext uri="{FF2B5EF4-FFF2-40B4-BE49-F238E27FC236}">
                    <a16:creationId xmlns:a16="http://schemas.microsoft.com/office/drawing/2014/main" id="{DFCAA913-DB49-48DF-9B68-20BCB4465D5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Oval 43">
                <a:extLst>
                  <a:ext uri="{FF2B5EF4-FFF2-40B4-BE49-F238E27FC236}">
                    <a16:creationId xmlns:a16="http://schemas.microsoft.com/office/drawing/2014/main" id="{D22E05E7-3E3F-48DC-86DC-00E8DE7A23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433AC46-9A4F-4739-ADA4-06B63725AC6F}"/>
              </a:ext>
            </a:extLst>
          </p:cNvPr>
          <p:cNvSpPr/>
          <p:nvPr/>
        </p:nvSpPr>
        <p:spPr>
          <a:xfrm>
            <a:off x="3126126" y="1917721"/>
            <a:ext cx="2816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1 метра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921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7" y="62723"/>
            <a:ext cx="8986671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 контактных при особых архитектурно-планировочных условиях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DD2D0-93D4-40E4-9248-0100CACFCA27}"/>
              </a:ext>
            </a:extLst>
          </p:cNvPr>
          <p:cNvSpPr/>
          <p:nvPr/>
        </p:nvSpPr>
        <p:spPr>
          <a:xfrm>
            <a:off x="3458" y="919203"/>
            <a:ext cx="9061877" cy="132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в течение госпитализации была высока вероятность тесного контакта с заболевшим: общая  буфетная, общий туалет, перекрест пациентов в перевязочных, процедурных и т.п., то к тесному контакту необходимо отнести: </a:t>
            </a:r>
          </a:p>
          <a:p>
            <a:pPr marL="171450" indent="-17145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951F93-C91F-4F0E-A396-E68EBA4F7C3C}"/>
              </a:ext>
            </a:extLst>
          </p:cNvPr>
          <p:cNvSpPr/>
          <p:nvPr/>
        </p:nvSpPr>
        <p:spPr>
          <a:xfrm>
            <a:off x="40736" y="5801848"/>
            <a:ext cx="8982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лицами, контактными с пациентом, устанавливают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наблюдение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Медицинские отходы, в том числе биологические выделения пациентов (мокрота, моча, кал и др.), утилизируются в соответствии с санитарно-эпидемиологическими требованиями к обращению с медицинскими отходами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C79D10E-82F9-438B-B1CB-0DC5E94AADE2}"/>
              </a:ext>
            </a:extLst>
          </p:cNvPr>
          <p:cNvGrpSpPr/>
          <p:nvPr/>
        </p:nvGrpSpPr>
        <p:grpSpPr>
          <a:xfrm>
            <a:off x="27024" y="1805606"/>
            <a:ext cx="8817552" cy="4005299"/>
            <a:chOff x="-210112" y="1400773"/>
            <a:chExt cx="9447990" cy="4462952"/>
          </a:xfrm>
        </p:grpSpPr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52E342F4-6E77-4EAC-BFFD-2E55EB0FFA0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973186">
              <a:off x="4777581" y="2102644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C602DC53-B5BE-4F4F-B7F7-6A22317E045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65783">
              <a:off x="4777582" y="4266406"/>
              <a:ext cx="792162" cy="288925"/>
            </a:xfrm>
            <a:prstGeom prst="rightArrow">
              <a:avLst>
                <a:gd name="adj1" fmla="val 35167"/>
                <a:gd name="adj2" fmla="val 111028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5">
              <a:extLst>
                <a:ext uri="{FF2B5EF4-FFF2-40B4-BE49-F238E27FC236}">
                  <a16:creationId xmlns:a16="http://schemas.microsoft.com/office/drawing/2014/main" id="{397AAF21-0DC2-40CC-A1F6-A8B2ACDD0E2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4369022">
              <a:off x="3558381" y="2178844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6">
              <a:extLst>
                <a:ext uri="{FF2B5EF4-FFF2-40B4-BE49-F238E27FC236}">
                  <a16:creationId xmlns:a16="http://schemas.microsoft.com/office/drawing/2014/main" id="{3AAFAF8D-0D9C-4E02-870E-69AC29671E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535209">
              <a:off x="3520281" y="4233069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7">
              <a:extLst>
                <a:ext uri="{FF2B5EF4-FFF2-40B4-BE49-F238E27FC236}">
                  <a16:creationId xmlns:a16="http://schemas.microsoft.com/office/drawing/2014/main" id="{492D6C83-D7FB-488B-B856-7F63EDF52D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56225" y="3230563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8">
              <a:extLst>
                <a:ext uri="{FF2B5EF4-FFF2-40B4-BE49-F238E27FC236}">
                  <a16:creationId xmlns:a16="http://schemas.microsoft.com/office/drawing/2014/main" id="{1EA9B6D9-69B1-41F9-B63D-B327FC4994A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2946400" y="3224213"/>
              <a:ext cx="863600" cy="288925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9">
              <a:extLst>
                <a:ext uri="{FF2B5EF4-FFF2-40B4-BE49-F238E27FC236}">
                  <a16:creationId xmlns:a16="http://schemas.microsoft.com/office/drawing/2014/main" id="{1F63BF93-4BA3-4CD2-B3B1-81B7D30313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2400" y="1462088"/>
              <a:ext cx="3743325" cy="3744912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1" name="Group 10">
              <a:extLst>
                <a:ext uri="{FF2B5EF4-FFF2-40B4-BE49-F238E27FC236}">
                  <a16:creationId xmlns:a16="http://schemas.microsoft.com/office/drawing/2014/main" id="{9F595E32-D525-4200-B514-7353EEEB7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038" y="4719638"/>
              <a:ext cx="360362" cy="360362"/>
              <a:chOff x="2109" y="3612"/>
              <a:chExt cx="227" cy="227"/>
            </a:xfrm>
          </p:grpSpPr>
          <p:sp>
            <p:nvSpPr>
              <p:cNvPr id="52" name="Oval 11">
                <a:extLst>
                  <a:ext uri="{FF2B5EF4-FFF2-40B4-BE49-F238E27FC236}">
                    <a16:creationId xmlns:a16="http://schemas.microsoft.com/office/drawing/2014/main" id="{5B23403B-09E7-440B-8719-D18F9143D3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Oval 12">
                <a:extLst>
                  <a:ext uri="{FF2B5EF4-FFF2-40B4-BE49-F238E27FC236}">
                    <a16:creationId xmlns:a16="http://schemas.microsoft.com/office/drawing/2014/main" id="{D387A904-844E-4B6D-A318-4B63B1C043B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4" name="Oval 13">
              <a:extLst>
                <a:ext uri="{FF2B5EF4-FFF2-40B4-BE49-F238E27FC236}">
                  <a16:creationId xmlns:a16="http://schemas.microsoft.com/office/drawing/2014/main" id="{901CA83B-88BD-4E98-993E-2173B5765C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24263" y="2414588"/>
              <a:ext cx="1944687" cy="19446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5" name="Oval 14">
              <a:extLst>
                <a:ext uri="{FF2B5EF4-FFF2-40B4-BE49-F238E27FC236}">
                  <a16:creationId xmlns:a16="http://schemas.microsoft.com/office/drawing/2014/main" id="{9A86B46A-ED6E-4639-8E79-3D2870B9D7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17913" y="2398713"/>
              <a:ext cx="1944687" cy="19446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6" name="Oval 15">
              <a:extLst>
                <a:ext uri="{FF2B5EF4-FFF2-40B4-BE49-F238E27FC236}">
                  <a16:creationId xmlns:a16="http://schemas.microsoft.com/office/drawing/2014/main" id="{38B5017B-BA4C-4103-9D2C-0BB5FD2CB9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51263" y="2541588"/>
              <a:ext cx="1690687" cy="16906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7" name="Oval 16">
              <a:extLst>
                <a:ext uri="{FF2B5EF4-FFF2-40B4-BE49-F238E27FC236}">
                  <a16:creationId xmlns:a16="http://schemas.microsoft.com/office/drawing/2014/main" id="{1DAF15AD-3EBE-422B-8D12-CA3C398AEE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33800" y="2514600"/>
              <a:ext cx="1690688" cy="16906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8" name="Oval 17">
              <a:extLst>
                <a:ext uri="{FF2B5EF4-FFF2-40B4-BE49-F238E27FC236}">
                  <a16:creationId xmlns:a16="http://schemas.microsoft.com/office/drawing/2014/main" id="{61F03113-0121-4236-8ABF-C6CAC33904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35400" y="2625725"/>
              <a:ext cx="1522413" cy="15224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9" name="Oval 18">
              <a:extLst>
                <a:ext uri="{FF2B5EF4-FFF2-40B4-BE49-F238E27FC236}">
                  <a16:creationId xmlns:a16="http://schemas.microsoft.com/office/drawing/2014/main" id="{F91514F0-CB4E-4C5E-A247-A2BD4CD9A5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57625" y="2644775"/>
              <a:ext cx="1471613" cy="14732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0" name="Oval 19">
              <a:extLst>
                <a:ext uri="{FF2B5EF4-FFF2-40B4-BE49-F238E27FC236}">
                  <a16:creationId xmlns:a16="http://schemas.microsoft.com/office/drawing/2014/main" id="{8C538E17-8938-4ED9-8642-85C6D1BA4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75088" y="2654300"/>
              <a:ext cx="1438275" cy="14351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" name="Oval 20">
              <a:extLst>
                <a:ext uri="{FF2B5EF4-FFF2-40B4-BE49-F238E27FC236}">
                  <a16:creationId xmlns:a16="http://schemas.microsoft.com/office/drawing/2014/main" id="{A04ABD36-A752-468C-B912-FDC5780D84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90963" y="2668588"/>
              <a:ext cx="1366837" cy="134143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2" name="Oval 21">
              <a:extLst>
                <a:ext uri="{FF2B5EF4-FFF2-40B4-BE49-F238E27FC236}">
                  <a16:creationId xmlns:a16="http://schemas.microsoft.com/office/drawing/2014/main" id="{514622B6-9988-4500-ADB4-517A417C74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71925" y="2705100"/>
              <a:ext cx="1214438" cy="109061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" name="Text Box 23">
              <a:extLst>
                <a:ext uri="{FF2B5EF4-FFF2-40B4-BE49-F238E27FC236}">
                  <a16:creationId xmlns:a16="http://schemas.microsoft.com/office/drawing/2014/main" id="{D3B9822E-751B-40A5-9319-7369CD5B4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0239" y="1400773"/>
              <a:ext cx="3350020" cy="583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Пациентов, выписанных из данного отделения медицинской организации</a:t>
              </a:r>
              <a:endPara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Box 24">
              <a:extLst>
                <a:ext uri="{FF2B5EF4-FFF2-40B4-BE49-F238E27FC236}">
                  <a16:creationId xmlns:a16="http://schemas.microsoft.com/office/drawing/2014/main" id="{A9CCFDCC-BD7D-4505-BEAD-FFAF8548E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70" y="1447800"/>
              <a:ext cx="3083979" cy="823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Пациентов, находящихся в отделении на момент выявления инфекции</a:t>
              </a:r>
              <a:endPara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25">
              <a:extLst>
                <a:ext uri="{FF2B5EF4-FFF2-40B4-BE49-F238E27FC236}">
                  <a16:creationId xmlns:a16="http://schemas.microsoft.com/office/drawing/2014/main" id="{9D264A2B-8482-4B8A-B3D0-A464F1B29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8114" y="3200400"/>
              <a:ext cx="2749764" cy="106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Пациентов, переведенных в другое отделение/медицинскую организацию</a:t>
              </a:r>
              <a:endPara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26">
              <a:extLst>
                <a:ext uri="{FF2B5EF4-FFF2-40B4-BE49-F238E27FC236}">
                  <a16:creationId xmlns:a16="http://schemas.microsoft.com/office/drawing/2014/main" id="{174105BD-D4A5-4096-8242-7990E455B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1" y="4800600"/>
              <a:ext cx="3522876" cy="106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посетителей медицинской организации, а также посетителей, покинувших медицинскую организацию к моменту выявления пациента</a:t>
              </a:r>
              <a:endPara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 Box 27">
              <a:extLst>
                <a:ext uri="{FF2B5EF4-FFF2-40B4-BE49-F238E27FC236}">
                  <a16:creationId xmlns:a16="http://schemas.microsoft.com/office/drawing/2014/main" id="{06C42C15-CFEB-4960-ABAA-5E7A5BE7D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0112" y="3047618"/>
              <a:ext cx="2759288" cy="106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Иных работники (гардероб, регистратура, диагностические, смотровые кабинеты)</a:t>
              </a:r>
              <a:endPara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 Box 28">
              <a:extLst>
                <a:ext uri="{FF2B5EF4-FFF2-40B4-BE49-F238E27FC236}">
                  <a16:creationId xmlns:a16="http://schemas.microsoft.com/office/drawing/2014/main" id="{CDE11C5D-09EE-4936-A3EA-9C1D5AF1F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170" y="4766654"/>
              <a:ext cx="2759289" cy="583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 по месту жительства пациента, работы, учебы </a:t>
              </a:r>
              <a:endPara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29">
              <a:extLst>
                <a:ext uri="{FF2B5EF4-FFF2-40B4-BE49-F238E27FC236}">
                  <a16:creationId xmlns:a16="http://schemas.microsoft.com/office/drawing/2014/main" id="{FB0495CE-D5E3-415C-8717-4948D98CAC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3225800"/>
              <a:ext cx="360363" cy="360363"/>
              <a:chOff x="2109" y="3612"/>
              <a:chExt cx="227" cy="227"/>
            </a:xfrm>
          </p:grpSpPr>
          <p:sp>
            <p:nvSpPr>
              <p:cNvPr id="71" name="Oval 30">
                <a:extLst>
                  <a:ext uri="{FF2B5EF4-FFF2-40B4-BE49-F238E27FC236}">
                    <a16:creationId xmlns:a16="http://schemas.microsoft.com/office/drawing/2014/main" id="{7409A5BF-1A9B-42FE-989D-B7FA323221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Oval 31">
                <a:extLst>
                  <a:ext uri="{FF2B5EF4-FFF2-40B4-BE49-F238E27FC236}">
                    <a16:creationId xmlns:a16="http://schemas.microsoft.com/office/drawing/2014/main" id="{7FDCBC2D-FDEE-429F-AB69-9B8B73DACAE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3" name="Group 32">
              <a:extLst>
                <a:ext uri="{FF2B5EF4-FFF2-40B4-BE49-F238E27FC236}">
                  <a16:creationId xmlns:a16="http://schemas.microsoft.com/office/drawing/2014/main" id="{CFFD07DE-B257-4782-BE10-734C78A40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1549400"/>
              <a:ext cx="360363" cy="360363"/>
              <a:chOff x="2109" y="3612"/>
              <a:chExt cx="227" cy="227"/>
            </a:xfrm>
          </p:grpSpPr>
          <p:sp>
            <p:nvSpPr>
              <p:cNvPr id="74" name="Oval 33">
                <a:extLst>
                  <a:ext uri="{FF2B5EF4-FFF2-40B4-BE49-F238E27FC236}">
                    <a16:creationId xmlns:a16="http://schemas.microsoft.com/office/drawing/2014/main" id="{02E62497-9518-42EB-BD0A-A1D96D80D7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" name="Oval 34">
                <a:extLst>
                  <a:ext uri="{FF2B5EF4-FFF2-40B4-BE49-F238E27FC236}">
                    <a16:creationId xmlns:a16="http://schemas.microsoft.com/office/drawing/2014/main" id="{8B21CDE1-5219-4653-A38D-E5AE388D52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6" name="Group 35">
              <a:extLst>
                <a:ext uri="{FF2B5EF4-FFF2-40B4-BE49-F238E27FC236}">
                  <a16:creationId xmlns:a16="http://schemas.microsoft.com/office/drawing/2014/main" id="{D72CBD7F-4615-4F28-BCEA-BB462B1CC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1549400"/>
              <a:ext cx="360363" cy="360363"/>
              <a:chOff x="2109" y="3612"/>
              <a:chExt cx="227" cy="227"/>
            </a:xfrm>
          </p:grpSpPr>
          <p:sp>
            <p:nvSpPr>
              <p:cNvPr id="77" name="Oval 36">
                <a:extLst>
                  <a:ext uri="{FF2B5EF4-FFF2-40B4-BE49-F238E27FC236}">
                    <a16:creationId xmlns:a16="http://schemas.microsoft.com/office/drawing/2014/main" id="{CB97FD88-6ADF-424B-A0C6-971B3F823D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Oval 37">
                <a:extLst>
                  <a:ext uri="{FF2B5EF4-FFF2-40B4-BE49-F238E27FC236}">
                    <a16:creationId xmlns:a16="http://schemas.microsoft.com/office/drawing/2014/main" id="{0575A6BD-F58B-4FFD-88F3-603C2DF25CB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9" name="Group 38">
              <a:extLst>
                <a:ext uri="{FF2B5EF4-FFF2-40B4-BE49-F238E27FC236}">
                  <a16:creationId xmlns:a16="http://schemas.microsoft.com/office/drawing/2014/main" id="{968707AB-408B-4F16-BBD6-3FEF9CBD5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3149600"/>
              <a:ext cx="360363" cy="360363"/>
              <a:chOff x="2109" y="3612"/>
              <a:chExt cx="227" cy="227"/>
            </a:xfrm>
          </p:grpSpPr>
          <p:sp>
            <p:nvSpPr>
              <p:cNvPr id="80" name="Oval 39">
                <a:extLst>
                  <a:ext uri="{FF2B5EF4-FFF2-40B4-BE49-F238E27FC236}">
                    <a16:creationId xmlns:a16="http://schemas.microsoft.com/office/drawing/2014/main" id="{8589C382-FDD7-4658-89C0-1951A4CEEEB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Oval 40">
                <a:extLst>
                  <a:ext uri="{FF2B5EF4-FFF2-40B4-BE49-F238E27FC236}">
                    <a16:creationId xmlns:a16="http://schemas.microsoft.com/office/drawing/2014/main" id="{3DFCC2C6-A40B-4409-896B-3EC425BA90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" name="Group 41">
              <a:extLst>
                <a:ext uri="{FF2B5EF4-FFF2-40B4-BE49-F238E27FC236}">
                  <a16:creationId xmlns:a16="http://schemas.microsoft.com/office/drawing/2014/main" id="{BC276B27-4680-40C6-98DD-F43EF228E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0200" y="4673600"/>
              <a:ext cx="360363" cy="360363"/>
              <a:chOff x="2109" y="3612"/>
              <a:chExt cx="227" cy="227"/>
            </a:xfrm>
          </p:grpSpPr>
          <p:sp>
            <p:nvSpPr>
              <p:cNvPr id="83" name="Oval 42">
                <a:extLst>
                  <a:ext uri="{FF2B5EF4-FFF2-40B4-BE49-F238E27FC236}">
                    <a16:creationId xmlns:a16="http://schemas.microsoft.com/office/drawing/2014/main" id="{CC381764-5440-4194-8915-A55C7952FC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Oval 43">
                <a:extLst>
                  <a:ext uri="{FF2B5EF4-FFF2-40B4-BE49-F238E27FC236}">
                    <a16:creationId xmlns:a16="http://schemas.microsoft.com/office/drawing/2014/main" id="{3F639485-78E2-4D38-B440-C20D4C89B2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5" name="Text Box 22">
            <a:extLst>
              <a:ext uri="{FF2B5EF4-FFF2-40B4-BE49-F238E27FC236}">
                <a16:creationId xmlns:a16="http://schemas.microsoft.com/office/drawing/2014/main" id="{EC4D80AE-653B-4606-9953-F437908F45D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41107" y="3287761"/>
            <a:ext cx="15934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лица</a:t>
            </a:r>
            <a:endParaRPr lang="en-US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02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4" y="-99392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Обсервационные мероприятия в отношении контактных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DD2D0-93D4-40E4-9248-0100CACFCA27}"/>
              </a:ext>
            </a:extLst>
          </p:cNvPr>
          <p:cNvSpPr/>
          <p:nvPr/>
        </p:nvSpPr>
        <p:spPr>
          <a:xfrm>
            <a:off x="78664" y="1052736"/>
            <a:ext cx="9061877" cy="578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Прекращается прием пациентов в отделение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пациенты, находящиеся в отделении, подлежат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обсервации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своих палатах.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кроватями должно быть не менее 2 метров. Пациентам запрещается покидать свои палаты.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Необходимо составить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контактных лиц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указанием: фамилии, имени, отчества, места жительства, работы (учебы), степень контакта с больным (где, когда), номера телефонов, даты, часа, подписи лица, составившего список .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 трижды в день проводит термометрию пациентов и опрос на появление жалоб, типичных для COVID 19. Данные заносятся в лист наблюдения. 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Лабораторное обследование проводится после введения обсервации в середине и перед окончанием инкубационного периода и перед выпиской из стационара в случае, если пациент выписывается до окончания инкубационного периода.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среди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обсервируемых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выявляется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случай инфекции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данный пациент может быть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 в изолятор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(палату) к первому пациенту с данной инфекцией.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 при выздоровлении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основному заболеванию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 пациентах, выписанных из отделения, сообщается в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организацию по месту жительства для организации самоизоляции и  дальнейшего медицинского наблюдения.</a:t>
            </a:r>
          </a:p>
          <a:p>
            <a:pPr marL="171450" indent="-171450"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86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7" y="-310515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работы с изолированным пациентом и пациентами, находящимися под обсервацией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DD2D0-93D4-40E4-9248-0100CACFCA27}"/>
              </a:ext>
            </a:extLst>
          </p:cNvPr>
          <p:cNvSpPr/>
          <p:nvPr/>
        </p:nvSpPr>
        <p:spPr>
          <a:xfrm>
            <a:off x="35436" y="620688"/>
            <a:ext cx="9061877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покидать палату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палату должна быть постоянно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(оборудована замком (щеколдой). Для экстренной связи с медицинским персоналом палаты должны быть оборудованы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тревожной кнопкой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телефоном.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телефона для экстренной связи должен быть постоянно доступен.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манипуляции проводятся в палатах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перемещения по медицинской организации пациент должен быть переодет в чистую одежду, на рот и нос надет респиратор (медицинская маска), руки обработаны спиртовым антисептиком.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перемещении пациент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дотрагиваться до каких-либо поверхностей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(стены, ручки дверей и др.).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Перед входом в палату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надевает чистый водонепроницаемый халат/ комбинезон с длинными рукавами, респиратор/маску, перчатки, лицевой щиток/очки. Перчатки должны быть натянуты поверх краев рукавов.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Перед выходом из палаты персонал снимает перчатки, защитную одежду, обрабатывает руки антисептиком, снимает лицевой щиток (очки, респиратор, маску).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средства индивидуальной защиты однократного применения помещаются в водонепроницаемый мешок для отходов класса В, после чего очки/щиток и руки обрабатываются спиртовым антисептиком.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пациентов осуществляется в палатах.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используется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одноразовая посуда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используется многоразовая посуда, то каждый раз после использования она должна быть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продезинфицирована по режиму вирусных инфекций. Остатки пищи также подвергаются дезинфекции и утилизируются как отходы класса А.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Одежда пациентов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выпиской подвергается камерной дезинфекции.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Постельные принадлежности, если они не имеют специальных чехлов, подлежащих дезинфекции, подвергают камерной дезинфекции. Постельное белье собирается в палатах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водонепроницаемые мешки или баки, затем либо дезинфицируются, либо подвергаются камерной дезинфекции.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раза в день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палатах проводится </a:t>
            </a:r>
            <a:r>
              <a:rPr 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дезинфекция, при полном освобождении палаты – заключительная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Дезинфекционные мероприятия проводятся в соответствии с действующими нормативными документами и инструкциями . Проводится обеззараживание воздуха и поверхностей в помещениях с использованием ультрафиолетовых облучателей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рециркуляторного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(закрытого) типа, облучателей открытого в отсутствие людей. Необходимо ежедневно контролировать концентрацию дезинфицирующих средств в рабочих растворах </a:t>
            </a:r>
            <a:endParaRPr lang="ru-RU" sz="1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02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233" y="255265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Значимость очистки и дезинфекционных мероприятий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DD2D0-93D4-40E4-9248-0100CACFCA27}"/>
              </a:ext>
            </a:extLst>
          </p:cNvPr>
          <p:cNvSpPr/>
          <p:nvPr/>
        </p:nvSpPr>
        <p:spPr>
          <a:xfrm>
            <a:off x="-47837" y="1595706"/>
            <a:ext cx="9061877" cy="246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позволяет уменьшить биологическое загрязнение окружающей среды, а дезинфекция — инактивировать возбудителей инфекций.. Очистка должна предшествовать дезинфекции, проводить ее надо так, чтобы избегать образования аэрозолей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523809-81AB-46E0-977D-0F8440968104}"/>
              </a:ext>
            </a:extLst>
          </p:cNvPr>
          <p:cNvSpPr/>
          <p:nvPr/>
        </p:nvSpPr>
        <p:spPr>
          <a:xfrm>
            <a:off x="179512" y="4521586"/>
            <a:ext cx="8796926" cy="18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проведении текущей и заключительной дезинфекции пространство вокруг пациента должно очищаться и дезинфицироваться в первую очередь.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62669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27952" y="2799676"/>
            <a:ext cx="8856984" cy="7285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медицинских работников, занятых в сборе и удалении медицинских отходов класса В, необходима защита органов дыхания с помощью респиратора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1876055"/>
            <a:ext cx="8856984" cy="8138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Медицинский персонал, контактирующий с пациентами с COVID-19 и при подозрении на данное заболевание, должен быть обеспечен средствами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индивидуальной защиты: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шапочки, противочумные (хирургические) халаты, респираторы (класса FFP2 и выше), защитные очки или экраны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908720"/>
            <a:ext cx="885698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Следует проводить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ежедневные осмотры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медицинских работников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проведением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термометрии 2 раза в день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протяжении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всего периода ухода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пациентами с COVID-19 и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течение 14 дней после последнего контакта с больным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5043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 у медицинских работников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5242761"/>
            <a:ext cx="8856984" cy="8817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Гигиеническую обработку рук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использованием спиртосодержащих кожных антисептиков следует проводить после каждого контакта с кожными покровами больного (потенциального больного), его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слизистыми оболочками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выделениями, повязками и предметами ухода, а также объектами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находящимися в непосредственной близости от больного;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44" y="4143380"/>
            <a:ext cx="8856983" cy="10502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попадании биологического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материала, содержащего возбудитель SARS-CoV-19 на слизистые оболочки или кожные покровы: руки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обрабатывают спиртсодержащим кожным антисептиком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или спиртом, если лицо не было защищено, то его протирают тампоном, смоченным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70%-м этиловым спиртом;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слизистые оболочки рта и горла ополаскивают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70%-м этиловым спиртом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в глаза и нос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закапывают 2%-й раствор борной кислоты.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7952" y="3599687"/>
            <a:ext cx="885698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прикасаться к глазам, носу, рту, руками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том числе в перчатках</a:t>
            </a:r>
          </a:p>
        </p:txBody>
      </p:sp>
      <p:sp>
        <p:nvSpPr>
          <p:cNvPr id="10" name="Скругленный прямоугольник 10">
            <a:extLst>
              <a:ext uri="{FF2B5EF4-FFF2-40B4-BE49-F238E27FC236}">
                <a16:creationId xmlns:a16="http://schemas.microsoft.com/office/drawing/2014/main" id="{D143F399-862D-4798-B1D8-659E6E8C9A4E}"/>
              </a:ext>
            </a:extLst>
          </p:cNvPr>
          <p:cNvSpPr/>
          <p:nvPr/>
        </p:nvSpPr>
        <p:spPr>
          <a:xfrm>
            <a:off x="149267" y="6196535"/>
            <a:ext cx="8856984" cy="6168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постконтактной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профилактики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COVID-19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медицинских работников используется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гидроксихлорохин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схеме: 400 мг два раза с интервалом 12 часов в первый день, далее 400 мг – 1 раз в неделю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6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F6A5B1-4997-414E-8756-CEFA23913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916832"/>
            <a:ext cx="8856984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эпидемию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MERS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ДВРС (Саудовская Аравия) многочисленные внутрибольничные вспышки были зарегистрированы в Торонто, Гонконге, Гуанчжоу,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Гаосюне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Сингапуре и Вьетнаме.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Внутрибольничные случаи инфицирования составили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50%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структуре всех заболеваний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Пандемия, вызванная новым коронавирусом SARS-CoV-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не исключает вероятность  возникновения внутрибольничных слу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чаев заражения. В течение вспышки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19)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вызванной новым коронавирусом SARS-CoV-2 в Китае до 24 февраля инфицировались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3387 медицинских работников, 22 (0,6%) из которых умерли. 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ru-RU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92A7AD-1926-49C3-BB44-112B17E271FB}"/>
              </a:ext>
            </a:extLst>
          </p:cNvPr>
          <p:cNvSpPr txBox="1">
            <a:spLocks/>
          </p:cNvSpPr>
          <p:nvPr/>
        </p:nvSpPr>
        <p:spPr>
          <a:xfrm>
            <a:off x="287016" y="136524"/>
            <a:ext cx="88569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ru-RU" sz="3200" b="1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-19  </a:t>
            </a:r>
            <a:b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инфекция, связанная с оказанием медицинской помощи (ИСМП)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43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lvl="0"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надевания персональной защитной одежды перед работой с пациентами с COVID-19</a:t>
            </a:r>
          </a:p>
        </p:txBody>
      </p:sp>
      <p:pic>
        <p:nvPicPr>
          <p:cNvPr id="11266" name="Picture 2" descr="D:\Users\Admin\Desktop\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" r="2078"/>
          <a:stretch/>
        </p:blipFill>
        <p:spPr bwMode="auto">
          <a:xfrm>
            <a:off x="1619672" y="1052736"/>
            <a:ext cx="6063952" cy="568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584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435280" cy="778098"/>
          </a:xfrm>
        </p:spPr>
        <p:txBody>
          <a:bodyPr>
            <a:noAutofit/>
          </a:bodyPr>
          <a:lstStyle/>
          <a:p>
            <a:pPr lvl="0"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снятия персональной защитной одежды после работы с пациентами с COVID-19</a:t>
            </a:r>
          </a:p>
        </p:txBody>
      </p:sp>
      <p:pic>
        <p:nvPicPr>
          <p:cNvPr id="2049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82558"/>
            <a:ext cx="6300192" cy="606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дпись 39"/>
          <p:cNvSpPr txBox="1"/>
          <p:nvPr/>
        </p:nvSpPr>
        <p:spPr>
          <a:xfrm>
            <a:off x="3962082" y="1986280"/>
            <a:ext cx="1407796" cy="34622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105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1. Заменить верхние перчатки новыми.</a:t>
            </a:r>
            <a:endParaRPr lang="ru-RU" sz="2800" dirty="0">
              <a:solidFill>
                <a:srgbClr val="000000"/>
              </a:solidFill>
              <a:effectLst/>
              <a:latin typeface="Microsoft Sans Serif"/>
              <a:ea typeface="Microsoft Sans Serif"/>
            </a:endParaRPr>
          </a:p>
        </p:txBody>
      </p:sp>
      <p:sp>
        <p:nvSpPr>
          <p:cNvPr id="7" name="Надпись 40"/>
          <p:cNvSpPr txBox="1"/>
          <p:nvPr/>
        </p:nvSpPr>
        <p:spPr>
          <a:xfrm>
            <a:off x="1963419" y="3022580"/>
            <a:ext cx="1548600" cy="5504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6. Снять нижние одноразовые латексные перчатки</a:t>
            </a:r>
            <a:endParaRPr lang="ru-RU" sz="1200" dirty="0">
              <a:solidFill>
                <a:srgbClr val="000000"/>
              </a:solidFill>
              <a:effectLst/>
              <a:latin typeface="Microsoft Sans Serif"/>
              <a:ea typeface="Microsoft Sans Serif"/>
            </a:endParaRPr>
          </a:p>
        </p:txBody>
      </p:sp>
      <p:sp>
        <p:nvSpPr>
          <p:cNvPr id="8" name="Надпись 41"/>
          <p:cNvSpPr txBox="1"/>
          <p:nvPr/>
        </p:nvSpPr>
        <p:spPr>
          <a:xfrm>
            <a:off x="1979712" y="5229200"/>
            <a:ext cx="1516014" cy="39783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5. Снять защитную медицинскую шапку</a:t>
            </a:r>
            <a:endParaRPr lang="ru-RU" sz="1200" dirty="0">
              <a:solidFill>
                <a:srgbClr val="000000"/>
              </a:solidFill>
              <a:effectLst/>
              <a:latin typeface="Microsoft Sans Serif"/>
              <a:ea typeface="Microsoft Sans Serif"/>
            </a:endParaRPr>
          </a:p>
        </p:txBody>
      </p:sp>
      <p:sp>
        <p:nvSpPr>
          <p:cNvPr id="9" name="Надпись 42"/>
          <p:cNvSpPr txBox="1"/>
          <p:nvPr/>
        </p:nvSpPr>
        <p:spPr>
          <a:xfrm>
            <a:off x="4055376" y="4671963"/>
            <a:ext cx="1479292" cy="41322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7. Удаление одежды завершено</a:t>
            </a:r>
            <a:endParaRPr lang="ru-RU" sz="1200" dirty="0">
              <a:solidFill>
                <a:srgbClr val="000000"/>
              </a:solidFill>
              <a:effectLst/>
              <a:latin typeface="Microsoft Sans Serif"/>
              <a:ea typeface="Microsoft Sans Serif"/>
            </a:endParaRPr>
          </a:p>
        </p:txBody>
      </p:sp>
      <p:sp>
        <p:nvSpPr>
          <p:cNvPr id="10" name="Надпись 43"/>
          <p:cNvSpPr txBox="1"/>
          <p:nvPr/>
        </p:nvSpPr>
        <p:spPr>
          <a:xfrm>
            <a:off x="6012160" y="3140968"/>
            <a:ext cx="1944216" cy="43204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2. Снять защитную одежду и перчатки</a:t>
            </a:r>
            <a:endParaRPr lang="ru-RU" sz="4000" dirty="0">
              <a:solidFill>
                <a:srgbClr val="000000"/>
              </a:solidFill>
              <a:effectLst/>
              <a:latin typeface="Microsoft Sans Serif"/>
              <a:ea typeface="Microsoft Sans Serif"/>
            </a:endParaRPr>
          </a:p>
        </p:txBody>
      </p:sp>
      <p:sp>
        <p:nvSpPr>
          <p:cNvPr id="11" name="Надпись 44"/>
          <p:cNvSpPr txBox="1"/>
          <p:nvPr/>
        </p:nvSpPr>
        <p:spPr>
          <a:xfrm>
            <a:off x="6156176" y="5085184"/>
            <a:ext cx="1418188" cy="56729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3. Снять защитные очки</a:t>
            </a:r>
            <a:endParaRPr lang="ru-RU" sz="4400" dirty="0">
              <a:solidFill>
                <a:srgbClr val="000000"/>
              </a:solidFill>
              <a:effectLst/>
              <a:latin typeface="Microsoft Sans Serif"/>
              <a:ea typeface="Microsoft Sans Serif"/>
            </a:endParaRPr>
          </a:p>
        </p:txBody>
      </p:sp>
      <p:sp>
        <p:nvSpPr>
          <p:cNvPr id="12" name="Надпись 45"/>
          <p:cNvSpPr txBox="1"/>
          <p:nvPr/>
        </p:nvSpPr>
        <p:spPr>
          <a:xfrm>
            <a:off x="4072165" y="6476598"/>
            <a:ext cx="1479292" cy="31974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4. Снять маску</a:t>
            </a:r>
            <a:endParaRPr lang="ru-RU" sz="1400" dirty="0">
              <a:solidFill>
                <a:srgbClr val="000000"/>
              </a:solidFill>
              <a:effectLst/>
              <a:latin typeface="Microsoft Sans Serif"/>
              <a:ea typeface="Microsoft Sans Serif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438943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69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11D67A-F4BB-42CA-9880-4695F41C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40768"/>
            <a:ext cx="8435280" cy="778098"/>
          </a:xfrm>
        </p:spPr>
        <p:txBody>
          <a:bodyPr>
            <a:noAutofit/>
          </a:bodyPr>
          <a:lstStyle/>
          <a:p>
            <a:pPr lvl="0"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снятия персональной защитной одежды после работы с пациентами с COVID-19 (видео)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 доступно по ссылке 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256CD5-2D67-46F9-B603-123CE3F99CDF}"/>
              </a:ext>
            </a:extLst>
          </p:cNvPr>
          <p:cNvSpPr/>
          <p:nvPr/>
        </p:nvSpPr>
        <p:spPr>
          <a:xfrm>
            <a:off x="2913918" y="3059668"/>
            <a:ext cx="3316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https://yadi.sk/i/sBtbmLilenx5ZA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826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pic>
        <p:nvPicPr>
          <p:cNvPr id="3" name="Picture 2" descr="D:\Мои документы\Мои рисунки\ЛОГОТИП ПГМУ\Logo_PGMU_bezfona.png">
            <a:extLst>
              <a:ext uri="{FF2B5EF4-FFF2-40B4-BE49-F238E27FC236}">
                <a16:creationId xmlns:a16="http://schemas.microsoft.com/office/drawing/2014/main" id="{F2D0679E-401F-4672-9414-4F8019B1D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3"/>
            <a:ext cx="2078850" cy="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6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65D09208-8E6E-4ACA-8D8B-014FAF657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9200" y="6584776"/>
            <a:ext cx="2895600" cy="2286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0F1EE71E-951D-4AA1-8765-EE4DA3555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005" y="197161"/>
            <a:ext cx="8679185" cy="563563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заноса и распространения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 в медицинские организации</a:t>
            </a:r>
          </a:p>
        </p:txBody>
      </p:sp>
      <p:grpSp>
        <p:nvGrpSpPr>
          <p:cNvPr id="40963" name="Group 3">
            <a:extLst>
              <a:ext uri="{FF2B5EF4-FFF2-40B4-BE49-F238E27FC236}">
                <a16:creationId xmlns:a16="http://schemas.microsoft.com/office/drawing/2014/main" id="{4630098B-B295-425B-8EA0-7482E7F080EB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192561"/>
            <a:ext cx="356753" cy="307777"/>
            <a:chOff x="1110" y="2656"/>
            <a:chExt cx="1549" cy="1351"/>
          </a:xfrm>
        </p:grpSpPr>
        <p:sp>
          <p:nvSpPr>
            <p:cNvPr id="40964" name="AutoShape 4">
              <a:extLst>
                <a:ext uri="{FF2B5EF4-FFF2-40B4-BE49-F238E27FC236}">
                  <a16:creationId xmlns:a16="http://schemas.microsoft.com/office/drawing/2014/main" id="{7A86F928-42FF-486C-8664-10E9168389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65" name="AutoShape 5">
              <a:extLst>
                <a:ext uri="{FF2B5EF4-FFF2-40B4-BE49-F238E27FC236}">
                  <a16:creationId xmlns:a16="http://schemas.microsoft.com/office/drawing/2014/main" id="{36D1AF12-ABB8-4D77-A4D2-EE490EEF39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66" name="AutoShape 6">
              <a:extLst>
                <a:ext uri="{FF2B5EF4-FFF2-40B4-BE49-F238E27FC236}">
                  <a16:creationId xmlns:a16="http://schemas.microsoft.com/office/drawing/2014/main" id="{9D0680B7-5B1C-4543-BB04-FDB1288207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967" name="Group 7">
            <a:extLst>
              <a:ext uri="{FF2B5EF4-FFF2-40B4-BE49-F238E27FC236}">
                <a16:creationId xmlns:a16="http://schemas.microsoft.com/office/drawing/2014/main" id="{981D437B-D417-465A-8D25-824036F0C9EC}"/>
              </a:ext>
            </a:extLst>
          </p:cNvPr>
          <p:cNvGrpSpPr>
            <a:grpSpLocks/>
          </p:cNvGrpSpPr>
          <p:nvPr/>
        </p:nvGrpSpPr>
        <p:grpSpPr bwMode="auto">
          <a:xfrm>
            <a:off x="73968" y="1808197"/>
            <a:ext cx="356753" cy="307777"/>
            <a:chOff x="3174" y="2656"/>
            <a:chExt cx="1549" cy="1351"/>
          </a:xfrm>
        </p:grpSpPr>
        <p:sp>
          <p:nvSpPr>
            <p:cNvPr id="40968" name="AutoShape 8">
              <a:extLst>
                <a:ext uri="{FF2B5EF4-FFF2-40B4-BE49-F238E27FC236}">
                  <a16:creationId xmlns:a16="http://schemas.microsoft.com/office/drawing/2014/main" id="{7EADD914-FF67-4136-80FD-26DB3D700C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69" name="AutoShape 9">
              <a:extLst>
                <a:ext uri="{FF2B5EF4-FFF2-40B4-BE49-F238E27FC236}">
                  <a16:creationId xmlns:a16="http://schemas.microsoft.com/office/drawing/2014/main" id="{C431C734-2AAF-4620-9AF1-ADB1DB6BBF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70" name="AutoShape 10">
              <a:extLst>
                <a:ext uri="{FF2B5EF4-FFF2-40B4-BE49-F238E27FC236}">
                  <a16:creationId xmlns:a16="http://schemas.microsoft.com/office/drawing/2014/main" id="{E2B17A3E-D9E4-4521-B6AC-D3B9E3898E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971" name="Line 11">
            <a:extLst>
              <a:ext uri="{FF2B5EF4-FFF2-40B4-BE49-F238E27FC236}">
                <a16:creationId xmlns:a16="http://schemas.microsoft.com/office/drawing/2014/main" id="{E1DDAD30-25F2-472E-9312-B5BAB653D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749" y="1473298"/>
            <a:ext cx="8601672" cy="62749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F37298AF-102F-4E68-B049-72F856EF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05" y="1185742"/>
            <a:ext cx="804230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диагностика инфекции </a:t>
            </a:r>
          </a:p>
        </p:txBody>
      </p:sp>
      <p:sp>
        <p:nvSpPr>
          <p:cNvPr id="40973" name="Text Box 13">
            <a:extLst>
              <a:ext uri="{FF2B5EF4-FFF2-40B4-BE49-F238E27FC236}">
                <a16:creationId xmlns:a16="http://schemas.microsoft.com/office/drawing/2014/main" id="{49633523-98B1-4652-BB6C-AA0D0AADB82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9579" y="1191096"/>
            <a:ext cx="132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D3A8440D-E386-433D-828F-D6FADE618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75" y="2049050"/>
            <a:ext cx="8638746" cy="67485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6" name="Text Box 16">
            <a:extLst>
              <a:ext uri="{FF2B5EF4-FFF2-40B4-BE49-F238E27FC236}">
                <a16:creationId xmlns:a16="http://schemas.microsoft.com/office/drawing/2014/main" id="{DC0C2D55-7E8B-4DB0-A23D-B9EB52D30C5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2687" y="1816975"/>
            <a:ext cx="132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40977" name="Group 17">
            <a:extLst>
              <a:ext uri="{FF2B5EF4-FFF2-40B4-BE49-F238E27FC236}">
                <a16:creationId xmlns:a16="http://schemas.microsoft.com/office/drawing/2014/main" id="{28A0F47F-CC20-4008-9712-05CE00038C86}"/>
              </a:ext>
            </a:extLst>
          </p:cNvPr>
          <p:cNvGrpSpPr>
            <a:grpSpLocks/>
          </p:cNvGrpSpPr>
          <p:nvPr/>
        </p:nvGrpSpPr>
        <p:grpSpPr bwMode="auto">
          <a:xfrm>
            <a:off x="77696" y="2434731"/>
            <a:ext cx="356753" cy="307777"/>
            <a:chOff x="1110" y="2656"/>
            <a:chExt cx="1549" cy="1351"/>
          </a:xfrm>
        </p:grpSpPr>
        <p:sp>
          <p:nvSpPr>
            <p:cNvPr id="40978" name="AutoShape 18">
              <a:extLst>
                <a:ext uri="{FF2B5EF4-FFF2-40B4-BE49-F238E27FC236}">
                  <a16:creationId xmlns:a16="http://schemas.microsoft.com/office/drawing/2014/main" id="{483CFEED-C21B-47B0-9919-F95D399410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79" name="AutoShape 19">
              <a:extLst>
                <a:ext uri="{FF2B5EF4-FFF2-40B4-BE49-F238E27FC236}">
                  <a16:creationId xmlns:a16="http://schemas.microsoft.com/office/drawing/2014/main" id="{D8B5CD55-3804-4C23-969E-6AA4B350CD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80" name="AutoShape 20">
              <a:extLst>
                <a:ext uri="{FF2B5EF4-FFF2-40B4-BE49-F238E27FC236}">
                  <a16:creationId xmlns:a16="http://schemas.microsoft.com/office/drawing/2014/main" id="{11A6EA27-5554-4911-8D09-69C701CD0E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981" name="Group 21">
            <a:extLst>
              <a:ext uri="{FF2B5EF4-FFF2-40B4-BE49-F238E27FC236}">
                <a16:creationId xmlns:a16="http://schemas.microsoft.com/office/drawing/2014/main" id="{F5974A7F-E2EF-44F1-9DB3-51E770AFA528}"/>
              </a:ext>
            </a:extLst>
          </p:cNvPr>
          <p:cNvGrpSpPr>
            <a:grpSpLocks/>
          </p:cNvGrpSpPr>
          <p:nvPr/>
        </p:nvGrpSpPr>
        <p:grpSpPr bwMode="auto">
          <a:xfrm>
            <a:off x="76732" y="3010858"/>
            <a:ext cx="356753" cy="307777"/>
            <a:chOff x="3174" y="2656"/>
            <a:chExt cx="1549" cy="1351"/>
          </a:xfrm>
        </p:grpSpPr>
        <p:sp>
          <p:nvSpPr>
            <p:cNvPr id="40982" name="AutoShape 22">
              <a:extLst>
                <a:ext uri="{FF2B5EF4-FFF2-40B4-BE49-F238E27FC236}">
                  <a16:creationId xmlns:a16="http://schemas.microsoft.com/office/drawing/2014/main" id="{19EC5C1C-92A9-49BC-B5C9-2DB735AB6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83" name="AutoShape 23">
              <a:extLst>
                <a:ext uri="{FF2B5EF4-FFF2-40B4-BE49-F238E27FC236}">
                  <a16:creationId xmlns:a16="http://schemas.microsoft.com/office/drawing/2014/main" id="{1FCCC75D-B132-492D-8774-2CD9E8F3F6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84" name="AutoShape 24">
              <a:extLst>
                <a:ext uri="{FF2B5EF4-FFF2-40B4-BE49-F238E27FC236}">
                  <a16:creationId xmlns:a16="http://schemas.microsoft.com/office/drawing/2014/main" id="{7123B5AC-0ED7-4C9F-BCBF-E5AB98A8FE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985" name="Line 25">
            <a:extLst>
              <a:ext uri="{FF2B5EF4-FFF2-40B4-BE49-F238E27FC236}">
                <a16:creationId xmlns:a16="http://schemas.microsoft.com/office/drawing/2014/main" id="{04A497B0-704C-433E-8F50-9761B447E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749" y="2679869"/>
            <a:ext cx="8608564" cy="49869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7" name="Text Box 27">
            <a:extLst>
              <a:ext uri="{FF2B5EF4-FFF2-40B4-BE49-F238E27FC236}">
                <a16:creationId xmlns:a16="http://schemas.microsoft.com/office/drawing/2014/main" id="{6D5A69E2-BBE1-4639-9910-CC828A07E99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1075" y="2433653"/>
            <a:ext cx="132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988" name="Line 28">
            <a:extLst>
              <a:ext uri="{FF2B5EF4-FFF2-40B4-BE49-F238E27FC236}">
                <a16:creationId xmlns:a16="http://schemas.microsoft.com/office/drawing/2014/main" id="{BEFA7543-1593-4B5B-B2CE-ECF742AD1B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749" y="3215403"/>
            <a:ext cx="8601672" cy="9787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0" name="Text Box 30">
            <a:extLst>
              <a:ext uri="{FF2B5EF4-FFF2-40B4-BE49-F238E27FC236}">
                <a16:creationId xmlns:a16="http://schemas.microsoft.com/office/drawing/2014/main" id="{C0814469-E7CB-4BD7-A7DE-FE317F93F6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5166" y="3010858"/>
            <a:ext cx="2228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33" name="Group 3">
            <a:extLst>
              <a:ext uri="{FF2B5EF4-FFF2-40B4-BE49-F238E27FC236}">
                <a16:creationId xmlns:a16="http://schemas.microsoft.com/office/drawing/2014/main" id="{2407DE65-7F5B-40EA-A46D-2A964631D2B1}"/>
              </a:ext>
            </a:extLst>
          </p:cNvPr>
          <p:cNvGrpSpPr>
            <a:grpSpLocks/>
          </p:cNvGrpSpPr>
          <p:nvPr/>
        </p:nvGrpSpPr>
        <p:grpSpPr bwMode="auto">
          <a:xfrm>
            <a:off x="73968" y="3675038"/>
            <a:ext cx="356753" cy="307777"/>
            <a:chOff x="1110" y="2656"/>
            <a:chExt cx="1549" cy="1351"/>
          </a:xfrm>
        </p:grpSpPr>
        <p:sp>
          <p:nvSpPr>
            <p:cNvPr id="34" name="AutoShape 4">
              <a:extLst>
                <a:ext uri="{FF2B5EF4-FFF2-40B4-BE49-F238E27FC236}">
                  <a16:creationId xmlns:a16="http://schemas.microsoft.com/office/drawing/2014/main" id="{BBBDBF7D-CAF5-4EA1-9CB0-CB7765AAEF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AutoShape 5">
              <a:extLst>
                <a:ext uri="{FF2B5EF4-FFF2-40B4-BE49-F238E27FC236}">
                  <a16:creationId xmlns:a16="http://schemas.microsoft.com/office/drawing/2014/main" id="{3D6E7B45-04F3-46C0-810B-48786568EF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AutoShape 6">
              <a:extLst>
                <a:ext uri="{FF2B5EF4-FFF2-40B4-BE49-F238E27FC236}">
                  <a16:creationId xmlns:a16="http://schemas.microsoft.com/office/drawing/2014/main" id="{99BBADBE-43ED-4D62-9C29-654D67EF3F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:a16="http://schemas.microsoft.com/office/drawing/2014/main" id="{F027C076-7A6E-4941-A3E9-F34A5C9974FE}"/>
              </a:ext>
            </a:extLst>
          </p:cNvPr>
          <p:cNvGrpSpPr>
            <a:grpSpLocks/>
          </p:cNvGrpSpPr>
          <p:nvPr/>
        </p:nvGrpSpPr>
        <p:grpSpPr bwMode="auto">
          <a:xfrm>
            <a:off x="64874" y="4277159"/>
            <a:ext cx="356753" cy="307777"/>
            <a:chOff x="3174" y="2656"/>
            <a:chExt cx="1549" cy="1351"/>
          </a:xfrm>
        </p:grpSpPr>
        <p:sp>
          <p:nvSpPr>
            <p:cNvPr id="38" name="AutoShape 8">
              <a:extLst>
                <a:ext uri="{FF2B5EF4-FFF2-40B4-BE49-F238E27FC236}">
                  <a16:creationId xmlns:a16="http://schemas.microsoft.com/office/drawing/2014/main" id="{63C15523-09D6-4193-8F9C-1228132815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AutoShape 9">
              <a:extLst>
                <a:ext uri="{FF2B5EF4-FFF2-40B4-BE49-F238E27FC236}">
                  <a16:creationId xmlns:a16="http://schemas.microsoft.com/office/drawing/2014/main" id="{D2E3CC2F-DF0D-456B-A792-F680C83318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AutoShape 10">
              <a:extLst>
                <a:ext uri="{FF2B5EF4-FFF2-40B4-BE49-F238E27FC236}">
                  <a16:creationId xmlns:a16="http://schemas.microsoft.com/office/drawing/2014/main" id="{757C2CCE-7150-4C13-8183-6F95644F93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 Box 13">
            <a:extLst>
              <a:ext uri="{FF2B5EF4-FFF2-40B4-BE49-F238E27FC236}">
                <a16:creationId xmlns:a16="http://schemas.microsoft.com/office/drawing/2014/main" id="{ED25E6F7-75DC-4306-B0D7-3867EFAE24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9579" y="3669798"/>
            <a:ext cx="132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173F5C3A-9596-45BF-979E-A3670B611E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9158" y="4287092"/>
            <a:ext cx="132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93840BC8-4C22-498E-8AF4-AF60CE540F90}"/>
              </a:ext>
            </a:extLst>
          </p:cNvPr>
          <p:cNvGrpSpPr>
            <a:grpSpLocks/>
          </p:cNvGrpSpPr>
          <p:nvPr/>
        </p:nvGrpSpPr>
        <p:grpSpPr bwMode="auto">
          <a:xfrm>
            <a:off x="68000" y="4932423"/>
            <a:ext cx="356753" cy="307777"/>
            <a:chOff x="1110" y="2656"/>
            <a:chExt cx="1549" cy="1351"/>
          </a:xfrm>
        </p:grpSpPr>
        <p:sp>
          <p:nvSpPr>
            <p:cNvPr id="44" name="AutoShape 18">
              <a:extLst>
                <a:ext uri="{FF2B5EF4-FFF2-40B4-BE49-F238E27FC236}">
                  <a16:creationId xmlns:a16="http://schemas.microsoft.com/office/drawing/2014/main" id="{43585288-6891-4CAA-AFC6-77673C9925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AutoShape 19">
              <a:extLst>
                <a:ext uri="{FF2B5EF4-FFF2-40B4-BE49-F238E27FC236}">
                  <a16:creationId xmlns:a16="http://schemas.microsoft.com/office/drawing/2014/main" id="{289D29F2-FD20-42B0-A329-8EF5A368E0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AutoShape 20">
              <a:extLst>
                <a:ext uri="{FF2B5EF4-FFF2-40B4-BE49-F238E27FC236}">
                  <a16:creationId xmlns:a16="http://schemas.microsoft.com/office/drawing/2014/main" id="{F7B88AFE-0FEE-4AAF-896A-6714935721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21">
            <a:extLst>
              <a:ext uri="{FF2B5EF4-FFF2-40B4-BE49-F238E27FC236}">
                <a16:creationId xmlns:a16="http://schemas.microsoft.com/office/drawing/2014/main" id="{A9080450-8C64-4D8B-A5A3-780B5D980463}"/>
              </a:ext>
            </a:extLst>
          </p:cNvPr>
          <p:cNvGrpSpPr>
            <a:grpSpLocks/>
          </p:cNvGrpSpPr>
          <p:nvPr/>
        </p:nvGrpSpPr>
        <p:grpSpPr bwMode="auto">
          <a:xfrm>
            <a:off x="80690" y="5524967"/>
            <a:ext cx="356753" cy="307777"/>
            <a:chOff x="3174" y="2656"/>
            <a:chExt cx="1549" cy="1351"/>
          </a:xfrm>
        </p:grpSpPr>
        <p:sp>
          <p:nvSpPr>
            <p:cNvPr id="48" name="AutoShape 22">
              <a:extLst>
                <a:ext uri="{FF2B5EF4-FFF2-40B4-BE49-F238E27FC236}">
                  <a16:creationId xmlns:a16="http://schemas.microsoft.com/office/drawing/2014/main" id="{085DD29B-9EA1-4BC9-B2BD-072FFD19AE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AutoShape 23">
              <a:extLst>
                <a:ext uri="{FF2B5EF4-FFF2-40B4-BE49-F238E27FC236}">
                  <a16:creationId xmlns:a16="http://schemas.microsoft.com/office/drawing/2014/main" id="{0F6CDF45-C157-4E50-A89C-0D3D550688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AutoShape 24">
              <a:extLst>
                <a:ext uri="{FF2B5EF4-FFF2-40B4-BE49-F238E27FC236}">
                  <a16:creationId xmlns:a16="http://schemas.microsoft.com/office/drawing/2014/main" id="{373C7D17-9D1E-462B-960A-63DFF6863D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 Box 27">
            <a:extLst>
              <a:ext uri="{FF2B5EF4-FFF2-40B4-BE49-F238E27FC236}">
                <a16:creationId xmlns:a16="http://schemas.microsoft.com/office/drawing/2014/main" id="{0EED907C-0B39-48CE-BB5F-A6E29E3DECF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190" y="4934050"/>
            <a:ext cx="132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D380974B-4F17-476A-B13A-F6356EC11CF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8085" y="5532280"/>
            <a:ext cx="132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ine 11">
            <a:extLst>
              <a:ext uri="{FF2B5EF4-FFF2-40B4-BE49-F238E27FC236}">
                <a16:creationId xmlns:a16="http://schemas.microsoft.com/office/drawing/2014/main" id="{A7F8E675-6CBE-4006-8304-59F718EF29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642" y="4017032"/>
            <a:ext cx="8601668" cy="4125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14">
            <a:extLst>
              <a:ext uri="{FF2B5EF4-FFF2-40B4-BE49-F238E27FC236}">
                <a16:creationId xmlns:a16="http://schemas.microsoft.com/office/drawing/2014/main" id="{2263D7A4-72B3-4082-9D51-664C0A9135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826" y="4537250"/>
            <a:ext cx="8611595" cy="4080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25">
            <a:extLst>
              <a:ext uri="{FF2B5EF4-FFF2-40B4-BE49-F238E27FC236}">
                <a16:creationId xmlns:a16="http://schemas.microsoft.com/office/drawing/2014/main" id="{50616883-9FDC-4AA8-8305-C8654C1216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826" y="5164860"/>
            <a:ext cx="8413241" cy="73713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C3F14C50-D97D-4EE6-8004-3B698648E1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642" y="5724560"/>
            <a:ext cx="8413240" cy="101873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12">
            <a:extLst>
              <a:ext uri="{FF2B5EF4-FFF2-40B4-BE49-F238E27FC236}">
                <a16:creationId xmlns:a16="http://schemas.microsoft.com/office/drawing/2014/main" id="{89123DC2-0399-438B-BA78-5112140B3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67" y="1676813"/>
            <a:ext cx="846868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осведомленности медицинских работников о возможности наличия  новой инфекции у пациентов с лихорадкой </a:t>
            </a:r>
          </a:p>
        </p:txBody>
      </p:sp>
      <p:sp>
        <p:nvSpPr>
          <p:cNvPr id="58" name="Text Box 12">
            <a:extLst>
              <a:ext uri="{FF2B5EF4-FFF2-40B4-BE49-F238E27FC236}">
                <a16:creationId xmlns:a16="http://schemas.microsoft.com/office/drawing/2014/main" id="{BF31EB0B-27EC-4968-9A3C-2E3C179D8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10" y="2299283"/>
            <a:ext cx="86633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Неадекватная личная защита работников здравоохранения в начале эпидемии из-за недостаточных знаний об особенностях возбудителя</a:t>
            </a:r>
          </a:p>
        </p:txBody>
      </p:sp>
      <p:sp>
        <p:nvSpPr>
          <p:cNvPr id="59" name="Text Box 12">
            <a:extLst>
              <a:ext uri="{FF2B5EF4-FFF2-40B4-BE49-F238E27FC236}">
                <a16:creationId xmlns:a16="http://schemas.microsoft.com/office/drawing/2014/main" id="{ED0B9BAE-86CD-4150-873C-E68BF322A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49" y="2890069"/>
            <a:ext cx="85596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Переуплотненность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медицинских организаций, несоблюдение мер по обеспечению эпидемиологической безопасности</a:t>
            </a:r>
          </a:p>
        </p:txBody>
      </p:sp>
      <p:sp>
        <p:nvSpPr>
          <p:cNvPr id="60" name="Text Box 12">
            <a:extLst>
              <a:ext uri="{FF2B5EF4-FFF2-40B4-BE49-F238E27FC236}">
                <a16:creationId xmlns:a16="http://schemas.microsoft.com/office/drawing/2014/main" id="{5A3F5D42-8C12-4CB8-B833-D066E0E7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43" y="3545334"/>
            <a:ext cx="855441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требований по использованию соответствующих средств индивидуальной защиты при осмотре пациентов с респираторным заболеванием с лихорадкой</a:t>
            </a:r>
          </a:p>
        </p:txBody>
      </p:sp>
      <p:sp>
        <p:nvSpPr>
          <p:cNvPr id="61" name="Text Box 12">
            <a:extLst>
              <a:ext uri="{FF2B5EF4-FFF2-40B4-BE49-F238E27FC236}">
                <a16:creationId xmlns:a16="http://schemas.microsoft.com/office/drawing/2014/main" id="{386B7B2E-9F9F-4D86-920A-FE07DB9F7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93" y="4140307"/>
            <a:ext cx="855441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аэрозоль-генерирующих или инвазивных процедур (например, небулайзеры, реанимационные мероприятия, интубация и вентиляция)</a:t>
            </a:r>
          </a:p>
        </p:txBody>
      </p:sp>
      <p:sp>
        <p:nvSpPr>
          <p:cNvPr id="62" name="Text Box 12">
            <a:extLst>
              <a:ext uri="{FF2B5EF4-FFF2-40B4-BE49-F238E27FC236}">
                <a16:creationId xmlns:a16="http://schemas.microsoft.com/office/drawing/2014/main" id="{02E90F83-CD07-41DD-8499-4D759994F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17" y="4956510"/>
            <a:ext cx="804230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соответствующих изоляторов</a:t>
            </a:r>
          </a:p>
        </p:txBody>
      </p:sp>
      <p:sp>
        <p:nvSpPr>
          <p:cNvPr id="63" name="Text Box 12">
            <a:extLst>
              <a:ext uri="{FF2B5EF4-FFF2-40B4-BE49-F238E27FC236}">
                <a16:creationId xmlns:a16="http://schemas.microsoft.com/office/drawing/2014/main" id="{497B0BB3-854A-46DD-AE28-58B070CAE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39" y="5529204"/>
            <a:ext cx="7924955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кроватями пациентов менее 1 м</a:t>
            </a:r>
          </a:p>
        </p:txBody>
      </p:sp>
      <p:grpSp>
        <p:nvGrpSpPr>
          <p:cNvPr id="64" name="Group 17">
            <a:extLst>
              <a:ext uri="{FF2B5EF4-FFF2-40B4-BE49-F238E27FC236}">
                <a16:creationId xmlns:a16="http://schemas.microsoft.com/office/drawing/2014/main" id="{E99F1FC3-C423-4379-82AE-DCE1A751D6ED}"/>
              </a:ext>
            </a:extLst>
          </p:cNvPr>
          <p:cNvGrpSpPr>
            <a:grpSpLocks/>
          </p:cNvGrpSpPr>
          <p:nvPr/>
        </p:nvGrpSpPr>
        <p:grpSpPr bwMode="auto">
          <a:xfrm>
            <a:off x="78279" y="6129411"/>
            <a:ext cx="356753" cy="307777"/>
            <a:chOff x="1110" y="2656"/>
            <a:chExt cx="1549" cy="1351"/>
          </a:xfrm>
        </p:grpSpPr>
        <p:sp>
          <p:nvSpPr>
            <p:cNvPr id="65" name="AutoShape 18">
              <a:extLst>
                <a:ext uri="{FF2B5EF4-FFF2-40B4-BE49-F238E27FC236}">
                  <a16:creationId xmlns:a16="http://schemas.microsoft.com/office/drawing/2014/main" id="{0669CEB1-BE08-4926-B9C1-D15CE8B92D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AutoShape 19">
              <a:extLst>
                <a:ext uri="{FF2B5EF4-FFF2-40B4-BE49-F238E27FC236}">
                  <a16:creationId xmlns:a16="http://schemas.microsoft.com/office/drawing/2014/main" id="{E145A146-50D7-4DBC-9412-9423161468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AutoShape 20">
              <a:extLst>
                <a:ext uri="{FF2B5EF4-FFF2-40B4-BE49-F238E27FC236}">
                  <a16:creationId xmlns:a16="http://schemas.microsoft.com/office/drawing/2014/main" id="{845E5C76-EAAA-403D-A395-A3C2309004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Text Box 27">
            <a:extLst>
              <a:ext uri="{FF2B5EF4-FFF2-40B4-BE49-F238E27FC236}">
                <a16:creationId xmlns:a16="http://schemas.microsoft.com/office/drawing/2014/main" id="{3022EF81-311A-42EE-AA12-5A607BAA422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3469" y="6131038"/>
            <a:ext cx="132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Line 25">
            <a:extLst>
              <a:ext uri="{FF2B5EF4-FFF2-40B4-BE49-F238E27FC236}">
                <a16:creationId xmlns:a16="http://schemas.microsoft.com/office/drawing/2014/main" id="{62079211-A062-4712-8416-DC9F47C0F9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105" y="6361848"/>
            <a:ext cx="8413241" cy="73713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44D1DB18-D89D-41C0-8149-7C5518471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33" y="5976282"/>
            <a:ext cx="804230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друзей и членов их семьи к уходу за  пациентами в переполненных медицинских организациях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F1EE71E-951D-4AA1-8765-EE4DA3555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13" y="467480"/>
            <a:ext cx="8679185" cy="563563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заноса и распространения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 в медицинские организации</a:t>
            </a:r>
          </a:p>
        </p:txBody>
      </p:sp>
      <p:grpSp>
        <p:nvGrpSpPr>
          <p:cNvPr id="40963" name="Group 3">
            <a:extLst>
              <a:ext uri="{FF2B5EF4-FFF2-40B4-BE49-F238E27FC236}">
                <a16:creationId xmlns:a16="http://schemas.microsoft.com/office/drawing/2014/main" id="{4630098B-B295-425B-8EA0-7482E7F080EB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861378"/>
            <a:ext cx="356753" cy="307777"/>
            <a:chOff x="1110" y="2656"/>
            <a:chExt cx="1549" cy="1351"/>
          </a:xfrm>
        </p:grpSpPr>
        <p:sp>
          <p:nvSpPr>
            <p:cNvPr id="40964" name="AutoShape 4">
              <a:extLst>
                <a:ext uri="{FF2B5EF4-FFF2-40B4-BE49-F238E27FC236}">
                  <a16:creationId xmlns:a16="http://schemas.microsoft.com/office/drawing/2014/main" id="{7A86F928-42FF-486C-8664-10E9168389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965" name="AutoShape 5">
              <a:extLst>
                <a:ext uri="{FF2B5EF4-FFF2-40B4-BE49-F238E27FC236}">
                  <a16:creationId xmlns:a16="http://schemas.microsoft.com/office/drawing/2014/main" id="{36D1AF12-ABB8-4D77-A4D2-EE490EEF39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966" name="AutoShape 6">
              <a:extLst>
                <a:ext uri="{FF2B5EF4-FFF2-40B4-BE49-F238E27FC236}">
                  <a16:creationId xmlns:a16="http://schemas.microsoft.com/office/drawing/2014/main" id="{9D0680B7-5B1C-4543-BB04-FDB1288207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967" name="Group 7">
            <a:extLst>
              <a:ext uri="{FF2B5EF4-FFF2-40B4-BE49-F238E27FC236}">
                <a16:creationId xmlns:a16="http://schemas.microsoft.com/office/drawing/2014/main" id="{981D437B-D417-465A-8D25-824036F0C9EC}"/>
              </a:ext>
            </a:extLst>
          </p:cNvPr>
          <p:cNvGrpSpPr>
            <a:grpSpLocks/>
          </p:cNvGrpSpPr>
          <p:nvPr/>
        </p:nvGrpSpPr>
        <p:grpSpPr bwMode="auto">
          <a:xfrm>
            <a:off x="73968" y="2544598"/>
            <a:ext cx="356753" cy="307777"/>
            <a:chOff x="3174" y="2656"/>
            <a:chExt cx="1549" cy="1351"/>
          </a:xfrm>
        </p:grpSpPr>
        <p:sp>
          <p:nvSpPr>
            <p:cNvPr id="40968" name="AutoShape 8">
              <a:extLst>
                <a:ext uri="{FF2B5EF4-FFF2-40B4-BE49-F238E27FC236}">
                  <a16:creationId xmlns:a16="http://schemas.microsoft.com/office/drawing/2014/main" id="{7EADD914-FF67-4136-80FD-26DB3D700C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969" name="AutoShape 9">
              <a:extLst>
                <a:ext uri="{FF2B5EF4-FFF2-40B4-BE49-F238E27FC236}">
                  <a16:creationId xmlns:a16="http://schemas.microsoft.com/office/drawing/2014/main" id="{C431C734-2AAF-4620-9AF1-ADB1DB6BBF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970" name="AutoShape 10">
              <a:extLst>
                <a:ext uri="{FF2B5EF4-FFF2-40B4-BE49-F238E27FC236}">
                  <a16:creationId xmlns:a16="http://schemas.microsoft.com/office/drawing/2014/main" id="{E2B17A3E-D9E4-4521-B6AC-D3B9E3898E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971" name="Line 11">
            <a:extLst>
              <a:ext uri="{FF2B5EF4-FFF2-40B4-BE49-F238E27FC236}">
                <a16:creationId xmlns:a16="http://schemas.microsoft.com/office/drawing/2014/main" id="{E1DDAD30-25F2-472E-9312-B5BAB653D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749" y="2142115"/>
            <a:ext cx="8601672" cy="62749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F37298AF-102F-4E68-B049-72F856EF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1" y="1565735"/>
            <a:ext cx="8042304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экспозиция  большого количества медицинских работников к пациентам с подозрением на COVID-19, высокая  интенсивность работы и отсутствие отдыха медицинских работников косвенно увеличивают вероятность их заражения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3" name="Text Box 13">
            <a:extLst>
              <a:ext uri="{FF2B5EF4-FFF2-40B4-BE49-F238E27FC236}">
                <a16:creationId xmlns:a16="http://schemas.microsoft.com/office/drawing/2014/main" id="{49633523-98B1-4652-BB6C-AA0D0AADB82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8856" y="1859913"/>
            <a:ext cx="3491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D3A8440D-E386-433D-828F-D6FADE618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75" y="2785451"/>
            <a:ext cx="8638746" cy="67485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76" name="Text Box 16">
            <a:extLst>
              <a:ext uri="{FF2B5EF4-FFF2-40B4-BE49-F238E27FC236}">
                <a16:creationId xmlns:a16="http://schemas.microsoft.com/office/drawing/2014/main" id="{DC0C2D55-7E8B-4DB0-A23D-B9EB52D30C5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7504" y="2553376"/>
            <a:ext cx="3337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0977" name="Group 17">
            <a:extLst>
              <a:ext uri="{FF2B5EF4-FFF2-40B4-BE49-F238E27FC236}">
                <a16:creationId xmlns:a16="http://schemas.microsoft.com/office/drawing/2014/main" id="{28A0F47F-CC20-4008-9712-05CE00038C86}"/>
              </a:ext>
            </a:extLst>
          </p:cNvPr>
          <p:cNvGrpSpPr>
            <a:grpSpLocks/>
          </p:cNvGrpSpPr>
          <p:nvPr/>
        </p:nvGrpSpPr>
        <p:grpSpPr bwMode="auto">
          <a:xfrm>
            <a:off x="77696" y="3303418"/>
            <a:ext cx="356753" cy="307777"/>
            <a:chOff x="1110" y="2656"/>
            <a:chExt cx="1549" cy="1351"/>
          </a:xfrm>
        </p:grpSpPr>
        <p:sp>
          <p:nvSpPr>
            <p:cNvPr id="40978" name="AutoShape 18">
              <a:extLst>
                <a:ext uri="{FF2B5EF4-FFF2-40B4-BE49-F238E27FC236}">
                  <a16:creationId xmlns:a16="http://schemas.microsoft.com/office/drawing/2014/main" id="{483CFEED-C21B-47B0-9919-F95D399410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979" name="AutoShape 19">
              <a:extLst>
                <a:ext uri="{FF2B5EF4-FFF2-40B4-BE49-F238E27FC236}">
                  <a16:creationId xmlns:a16="http://schemas.microsoft.com/office/drawing/2014/main" id="{D8B5CD55-3804-4C23-969E-6AA4B350CD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980" name="AutoShape 20">
              <a:extLst>
                <a:ext uri="{FF2B5EF4-FFF2-40B4-BE49-F238E27FC236}">
                  <a16:creationId xmlns:a16="http://schemas.microsoft.com/office/drawing/2014/main" id="{11A6EA27-5554-4911-8D09-69C701CD0E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981" name="Group 21">
            <a:extLst>
              <a:ext uri="{FF2B5EF4-FFF2-40B4-BE49-F238E27FC236}">
                <a16:creationId xmlns:a16="http://schemas.microsoft.com/office/drawing/2014/main" id="{F5974A7F-E2EF-44F1-9DB3-51E770AFA528}"/>
              </a:ext>
            </a:extLst>
          </p:cNvPr>
          <p:cNvGrpSpPr>
            <a:grpSpLocks/>
          </p:cNvGrpSpPr>
          <p:nvPr/>
        </p:nvGrpSpPr>
        <p:grpSpPr bwMode="auto">
          <a:xfrm>
            <a:off x="76732" y="4152855"/>
            <a:ext cx="356753" cy="307777"/>
            <a:chOff x="3174" y="2656"/>
            <a:chExt cx="1549" cy="1351"/>
          </a:xfrm>
        </p:grpSpPr>
        <p:sp>
          <p:nvSpPr>
            <p:cNvPr id="40982" name="AutoShape 22">
              <a:extLst>
                <a:ext uri="{FF2B5EF4-FFF2-40B4-BE49-F238E27FC236}">
                  <a16:creationId xmlns:a16="http://schemas.microsoft.com/office/drawing/2014/main" id="{19EC5C1C-92A9-49BC-B5C9-2DB735AB6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983" name="AutoShape 23">
              <a:extLst>
                <a:ext uri="{FF2B5EF4-FFF2-40B4-BE49-F238E27FC236}">
                  <a16:creationId xmlns:a16="http://schemas.microsoft.com/office/drawing/2014/main" id="{1FCCC75D-B132-492D-8774-2CD9E8F3F6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984" name="AutoShape 24">
              <a:extLst>
                <a:ext uri="{FF2B5EF4-FFF2-40B4-BE49-F238E27FC236}">
                  <a16:creationId xmlns:a16="http://schemas.microsoft.com/office/drawing/2014/main" id="{7123B5AC-0ED7-4C9F-BCBF-E5AB98A8FE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985" name="Line 25">
            <a:extLst>
              <a:ext uri="{FF2B5EF4-FFF2-40B4-BE49-F238E27FC236}">
                <a16:creationId xmlns:a16="http://schemas.microsoft.com/office/drawing/2014/main" id="{04A497B0-704C-433E-8F50-9761B447E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749" y="3548556"/>
            <a:ext cx="8608564" cy="49869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87" name="Text Box 27">
            <a:extLst>
              <a:ext uri="{FF2B5EF4-FFF2-40B4-BE49-F238E27FC236}">
                <a16:creationId xmlns:a16="http://schemas.microsoft.com/office/drawing/2014/main" id="{6D5A69E2-BBE1-4639-9910-CC828A07E99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328" y="3302712"/>
            <a:ext cx="4441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88" name="Line 28">
            <a:extLst>
              <a:ext uri="{FF2B5EF4-FFF2-40B4-BE49-F238E27FC236}">
                <a16:creationId xmlns:a16="http://schemas.microsoft.com/office/drawing/2014/main" id="{BEFA7543-1593-4B5B-B2CE-ECF742AD1B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749" y="4357400"/>
            <a:ext cx="8601672" cy="9787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0" name="Text Box 30">
            <a:extLst>
              <a:ext uri="{FF2B5EF4-FFF2-40B4-BE49-F238E27FC236}">
                <a16:creationId xmlns:a16="http://schemas.microsoft.com/office/drawing/2014/main" id="{C0814469-E7CB-4BD7-A7DE-FE317F93F6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13" y="4162877"/>
            <a:ext cx="4663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3" name="Group 3">
            <a:extLst>
              <a:ext uri="{FF2B5EF4-FFF2-40B4-BE49-F238E27FC236}">
                <a16:creationId xmlns:a16="http://schemas.microsoft.com/office/drawing/2014/main" id="{2407DE65-7F5B-40EA-A46D-2A964631D2B1}"/>
              </a:ext>
            </a:extLst>
          </p:cNvPr>
          <p:cNvGrpSpPr>
            <a:grpSpLocks/>
          </p:cNvGrpSpPr>
          <p:nvPr/>
        </p:nvGrpSpPr>
        <p:grpSpPr bwMode="auto">
          <a:xfrm>
            <a:off x="73968" y="4845948"/>
            <a:ext cx="356753" cy="307777"/>
            <a:chOff x="1110" y="2656"/>
            <a:chExt cx="1549" cy="1351"/>
          </a:xfrm>
        </p:grpSpPr>
        <p:sp>
          <p:nvSpPr>
            <p:cNvPr id="34" name="AutoShape 4">
              <a:extLst>
                <a:ext uri="{FF2B5EF4-FFF2-40B4-BE49-F238E27FC236}">
                  <a16:creationId xmlns:a16="http://schemas.microsoft.com/office/drawing/2014/main" id="{BBBDBF7D-CAF5-4EA1-9CB0-CB7765AAEF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AutoShape 5">
              <a:extLst>
                <a:ext uri="{FF2B5EF4-FFF2-40B4-BE49-F238E27FC236}">
                  <a16:creationId xmlns:a16="http://schemas.microsoft.com/office/drawing/2014/main" id="{3D6E7B45-04F3-46C0-810B-48786568EF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AutoShape 6">
              <a:extLst>
                <a:ext uri="{FF2B5EF4-FFF2-40B4-BE49-F238E27FC236}">
                  <a16:creationId xmlns:a16="http://schemas.microsoft.com/office/drawing/2014/main" id="{99BBADBE-43ED-4D62-9C29-654D67EF3F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:a16="http://schemas.microsoft.com/office/drawing/2014/main" id="{F027C076-7A6E-4941-A3E9-F34A5C9974FE}"/>
              </a:ext>
            </a:extLst>
          </p:cNvPr>
          <p:cNvGrpSpPr>
            <a:grpSpLocks/>
          </p:cNvGrpSpPr>
          <p:nvPr/>
        </p:nvGrpSpPr>
        <p:grpSpPr bwMode="auto">
          <a:xfrm>
            <a:off x="64874" y="5465062"/>
            <a:ext cx="356753" cy="307777"/>
            <a:chOff x="3174" y="2656"/>
            <a:chExt cx="1549" cy="1351"/>
          </a:xfrm>
        </p:grpSpPr>
        <p:sp>
          <p:nvSpPr>
            <p:cNvPr id="38" name="AutoShape 8">
              <a:extLst>
                <a:ext uri="{FF2B5EF4-FFF2-40B4-BE49-F238E27FC236}">
                  <a16:creationId xmlns:a16="http://schemas.microsoft.com/office/drawing/2014/main" id="{63C15523-09D6-4193-8F9C-1228132815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9" name="AutoShape 9">
              <a:extLst>
                <a:ext uri="{FF2B5EF4-FFF2-40B4-BE49-F238E27FC236}">
                  <a16:creationId xmlns:a16="http://schemas.microsoft.com/office/drawing/2014/main" id="{D2E3CC2F-DF0D-456B-A792-F680C83318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AutoShape 10">
              <a:extLst>
                <a:ext uri="{FF2B5EF4-FFF2-40B4-BE49-F238E27FC236}">
                  <a16:creationId xmlns:a16="http://schemas.microsoft.com/office/drawing/2014/main" id="{757C2CCE-7150-4C13-8183-6F95644F93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 Box 13">
            <a:extLst>
              <a:ext uri="{FF2B5EF4-FFF2-40B4-BE49-F238E27FC236}">
                <a16:creationId xmlns:a16="http://schemas.microsoft.com/office/drawing/2014/main" id="{ED25E6F7-75DC-4306-B0D7-3867EFAE24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6563" y="4857943"/>
            <a:ext cx="3537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173F5C3A-9596-45BF-979E-A3670B611E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014" y="5474773"/>
            <a:ext cx="4448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Line 11">
            <a:extLst>
              <a:ext uri="{FF2B5EF4-FFF2-40B4-BE49-F238E27FC236}">
                <a16:creationId xmlns:a16="http://schemas.microsoft.com/office/drawing/2014/main" id="{A7F8E675-6CBE-4006-8304-59F718EF29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749" y="5115519"/>
            <a:ext cx="8601668" cy="4125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Line 14">
            <a:extLst>
              <a:ext uri="{FF2B5EF4-FFF2-40B4-BE49-F238E27FC236}">
                <a16:creationId xmlns:a16="http://schemas.microsoft.com/office/drawing/2014/main" id="{2263D7A4-72B3-4082-9D51-664C0A9135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826" y="5725153"/>
            <a:ext cx="8611595" cy="4080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Text Box 12">
            <a:extLst>
              <a:ext uri="{FF2B5EF4-FFF2-40B4-BE49-F238E27FC236}">
                <a16:creationId xmlns:a16="http://schemas.microsoft.com/office/drawing/2014/main" id="{89123DC2-0399-438B-BA78-5112140B3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15" y="2577827"/>
            <a:ext cx="8468683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обеспечение  средствами индивидуальной защиты (СИЗ)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Text Box 12">
            <a:extLst>
              <a:ext uri="{FF2B5EF4-FFF2-40B4-BE49-F238E27FC236}">
                <a16:creationId xmlns:a16="http://schemas.microsoft.com/office/drawing/2014/main" id="{BF31EB0B-27EC-4968-9A3C-2E3C179D8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10" y="3167970"/>
            <a:ext cx="86633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соответствующей подготовки по профилактике и контролю инфекций с воздушно-капельным путем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Text Box 12">
            <a:extLst>
              <a:ext uri="{FF2B5EF4-FFF2-40B4-BE49-F238E27FC236}">
                <a16:creationId xmlns:a16="http://schemas.microsoft.com/office/drawing/2014/main" id="{ED0B9BAE-86CD-4150-873C-E68BF322A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49" y="4032066"/>
            <a:ext cx="85596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пациентов с нетипичными симптомами, такими как симптомы со стороны желудочно-кишечного тракта и усталость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Text Box 12">
            <a:extLst>
              <a:ext uri="{FF2B5EF4-FFF2-40B4-BE49-F238E27FC236}">
                <a16:creationId xmlns:a16="http://schemas.microsoft.com/office/drawing/2014/main" id="{5A3F5D42-8C12-4CB8-B833-D066E0E7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67" y="4845009"/>
            <a:ext cx="8554417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должного тестирования на SARS-CoV-2 в медицинских учреждениях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Text Box 12">
            <a:extLst>
              <a:ext uri="{FF2B5EF4-FFF2-40B4-BE49-F238E27FC236}">
                <a16:creationId xmlns:a16="http://schemas.microsoft.com/office/drawing/2014/main" id="{386B7B2E-9F9F-4D86-920A-FE07DB9F7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93" y="5328210"/>
            <a:ext cx="855441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Госпитализация многих пациентов не в специализированные стационары, так как они скрывали свой эпидемиологический анамнез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1A88A-42A5-4346-B9CB-3B468EAA37F7}"/>
              </a:ext>
            </a:extLst>
          </p:cNvPr>
          <p:cNvSpPr txBox="1"/>
          <p:nvPr/>
        </p:nvSpPr>
        <p:spPr>
          <a:xfrm>
            <a:off x="7881919" y="-40351"/>
            <a:ext cx="124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val="422444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ятиугольник 43"/>
          <p:cNvSpPr/>
          <p:nvPr/>
        </p:nvSpPr>
        <p:spPr>
          <a:xfrm rot="16200000">
            <a:off x="4115563" y="3607993"/>
            <a:ext cx="552834" cy="7920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Пятиугольник 42"/>
          <p:cNvSpPr/>
          <p:nvPr/>
        </p:nvSpPr>
        <p:spPr>
          <a:xfrm rot="16200000">
            <a:off x="1379256" y="3622374"/>
            <a:ext cx="552834" cy="7920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7693" y="4030033"/>
            <a:ext cx="6826316" cy="5296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Эпидемиологический анамнез</a:t>
            </a:r>
          </a:p>
        </p:txBody>
      </p:sp>
      <p:sp>
        <p:nvSpPr>
          <p:cNvPr id="26" name="Прямоугольник с двумя скругленными соседними углами 25"/>
          <p:cNvSpPr/>
          <p:nvPr/>
        </p:nvSpPr>
        <p:spPr>
          <a:xfrm rot="10800000">
            <a:off x="3139100" y="2631103"/>
            <a:ext cx="2654773" cy="1120008"/>
          </a:xfrm>
          <a:prstGeom prst="round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 rot="10800000">
            <a:off x="332682" y="2631103"/>
            <a:ext cx="2664296" cy="1048000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-99392"/>
            <a:ext cx="8229600" cy="86409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случая заболевания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2682" y="2033360"/>
            <a:ext cx="2664296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Подозрительный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32682" y="2673122"/>
            <a:ext cx="2674640" cy="1542157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клинических</a:t>
            </a:r>
          </a:p>
          <a:p>
            <a:pPr marL="0" lvl="1" indent="0" algn="ctr">
              <a:buNone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проявлений ОРВИ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бронхита, пневмонии в сочетании с </a:t>
            </a:r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эпид.анамнезом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idx="1"/>
          </p:nvPr>
        </p:nvSpPr>
        <p:spPr>
          <a:xfrm>
            <a:off x="3139100" y="2033360"/>
            <a:ext cx="2654775" cy="6397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Вероятный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2"/>
          </p:nvPr>
        </p:nvSpPr>
        <p:spPr>
          <a:xfrm>
            <a:off x="3130650" y="2673122"/>
            <a:ext cx="2674640" cy="1542157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клинических</a:t>
            </a:r>
          </a:p>
          <a:p>
            <a:pPr marL="0" lvl="1" indent="0" algn="ctr">
              <a:buNone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проявлений ОРДС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тяжелой</a:t>
            </a:r>
          </a:p>
          <a:p>
            <a:pPr marL="0" lvl="1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пневмонии, в сочетании</a:t>
            </a:r>
          </a:p>
          <a:p>
            <a:pPr marL="0" lvl="1" indent="0" algn="ctr"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эпид.анамнезом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7"/>
          <p:cNvSpPr>
            <a:spLocks noGrp="1"/>
          </p:cNvSpPr>
          <p:nvPr>
            <p:ph type="body" idx="1"/>
          </p:nvPr>
        </p:nvSpPr>
        <p:spPr>
          <a:xfrm>
            <a:off x="6368749" y="2033360"/>
            <a:ext cx="2739755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Подтвержденный</a:t>
            </a: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 rot="10800000">
            <a:off x="6368750" y="2670991"/>
            <a:ext cx="2736304" cy="1368152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32797" y="2636912"/>
            <a:ext cx="274771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Положительный результат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лабораторного исследования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наличие РНК вируса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SARS-CoV-2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методом ПЦР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вне зависимости от клинических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проявлений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07673" y="4568486"/>
            <a:ext cx="7288664" cy="22448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посещение за 14 дней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 появления симптомов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эпидемиологически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неблагополучных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COVID-19 стран 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 болезнь путешественников);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тесные контакты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последние 14 дней с лицами, находящимися под наблюдением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инфекции, вызванной новым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коронавирусом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SARS-CoV-2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которые в последующем заболели;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тесные контакты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последние 14 дней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лицами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у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которых лабораторно подтвержден диагноз COVID-19.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571480"/>
            <a:ext cx="8991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COVID-19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COrona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VIrus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Disease 2019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потенциально тяжёлая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острая респираторная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инфекция, вызываемая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вирусом SARS-CoV-2 Всемирная организация здравоохранения (ВОЗ) в январе 2020 г. обновила раздел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МКБ-10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«Коды для использования в чрезвычайных ситуациях»,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добавив специальный код для COVID-19 —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U07.1 CОVID-19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(при летальном исходе от CОVID-19 указывается в строке «г)» части I медицинского свидетельства о смерти).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3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873B94-24DD-46FB-ADCB-3494F0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" y="-196205"/>
            <a:ext cx="8986671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по предупреждению распространения инфекции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DD2D0-93D4-40E4-9248-0100CACFCA27}"/>
              </a:ext>
            </a:extLst>
          </p:cNvPr>
          <p:cNvSpPr/>
          <p:nvPr/>
        </p:nvSpPr>
        <p:spPr>
          <a:xfrm>
            <a:off x="131488" y="1052736"/>
            <a:ext cx="8674656" cy="557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недопущению распространения COVID-19 в медицинских организациях проводятся в соответствии: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приказом Минздрава РФ от 19.03.2020 №198н «О временном порядке организации работы медицинских организаций в целях реализации мер по профилактике и снижению рисков распространения новой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COVID19  с изменениями от 27.03.2020., 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методическими указаниями МУ 3.4.2552-09  (утв. Главным государственным санитарным врачом Российской Федерации 17.09.2009),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2.1.3.2630-10. Санитарно-эпидемиологические требования к организациям, осуществляющим медицинскую деятельность и местными нормативными документами по маршрутизации пациентов и др.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6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">
            <a:extLst>
              <a:ext uri="{FF2B5EF4-FFF2-40B4-BE49-F238E27FC236}">
                <a16:creationId xmlns:a16="http://schemas.microsoft.com/office/drawing/2014/main" id="{B7D77DF9-8863-4C57-A0A8-356E4DB1AAF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975225"/>
            <a:ext cx="6781800" cy="1019175"/>
            <a:chOff x="0" y="3198"/>
            <a:chExt cx="5056" cy="816"/>
          </a:xfrm>
        </p:grpSpPr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CD960C8F-8A80-48DB-88EA-83D14E0959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3408"/>
              <a:ext cx="4766" cy="576"/>
            </a:xfrm>
            <a:prstGeom prst="rect">
              <a:avLst/>
            </a:prstGeom>
            <a:gradFill rotWithShape="1">
              <a:gsLst>
                <a:gs pos="0">
                  <a:srgbClr val="9885A3">
                    <a:gamma/>
                    <a:tint val="0"/>
                    <a:invGamma/>
                  </a:srgbClr>
                </a:gs>
                <a:gs pos="100000">
                  <a:srgbClr val="9885A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40" name="Group 5">
              <a:extLst>
                <a:ext uri="{FF2B5EF4-FFF2-40B4-BE49-F238E27FC236}">
                  <a16:creationId xmlns:a16="http://schemas.microsoft.com/office/drawing/2014/main" id="{3316CE43-0028-47AD-BB58-6328E5D2F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" y="3198"/>
              <a:ext cx="823" cy="816"/>
              <a:chOff x="2016" y="1920"/>
              <a:chExt cx="1680" cy="1680"/>
            </a:xfrm>
          </p:grpSpPr>
          <p:sp>
            <p:nvSpPr>
              <p:cNvPr id="42" name="Oval 6">
                <a:extLst>
                  <a:ext uri="{FF2B5EF4-FFF2-40B4-BE49-F238E27FC236}">
                    <a16:creationId xmlns:a16="http://schemas.microsoft.com/office/drawing/2014/main" id="{1A2C7BFB-07E5-4B6D-817F-4AECF56579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885A3"/>
                  </a:gs>
                  <a:gs pos="100000">
                    <a:srgbClr val="9885A3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A6BE198B-24C4-4A11-8CA9-1E755EA290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885A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" name="Text Box 8">
              <a:extLst>
                <a:ext uri="{FF2B5EF4-FFF2-40B4-BE49-F238E27FC236}">
                  <a16:creationId xmlns:a16="http://schemas.microsoft.com/office/drawing/2014/main" id="{DDB83CF9-F5E5-4B2C-B6AF-28E50847FD0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12" y="3408"/>
              <a:ext cx="301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</a:rPr>
                <a:t>4</a:t>
              </a:r>
              <a:endParaRPr kumimoji="0" lang="en-US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</a:endParaRPr>
            </a:p>
          </p:txBody>
        </p:sp>
      </p:grpSp>
      <p:grpSp>
        <p:nvGrpSpPr>
          <p:cNvPr id="44" name="Group 9">
            <a:extLst>
              <a:ext uri="{FF2B5EF4-FFF2-40B4-BE49-F238E27FC236}">
                <a16:creationId xmlns:a16="http://schemas.microsoft.com/office/drawing/2014/main" id="{AC1E640D-B8F6-4E36-A34C-F373536E001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849562"/>
            <a:ext cx="5403850" cy="1006475"/>
            <a:chOff x="0" y="1666"/>
            <a:chExt cx="4028" cy="806"/>
          </a:xfrm>
        </p:grpSpPr>
        <p:sp>
          <p:nvSpPr>
            <p:cNvPr id="45" name="Rectangle 10">
              <a:extLst>
                <a:ext uri="{FF2B5EF4-FFF2-40B4-BE49-F238E27FC236}">
                  <a16:creationId xmlns:a16="http://schemas.microsoft.com/office/drawing/2014/main" id="{D1F10994-35EA-4D88-AA79-B5218AF70F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868"/>
              <a:ext cx="3478" cy="576"/>
            </a:xfrm>
            <a:prstGeom prst="rect">
              <a:avLst/>
            </a:prstGeom>
            <a:gradFill rotWithShape="1">
              <a:gsLst>
                <a:gs pos="0">
                  <a:srgbClr val="189E8E">
                    <a:gamma/>
                    <a:tint val="0"/>
                    <a:invGamma/>
                  </a:srgbClr>
                </a:gs>
                <a:gs pos="100000">
                  <a:srgbClr val="189E8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46" name="Group 11">
              <a:extLst>
                <a:ext uri="{FF2B5EF4-FFF2-40B4-BE49-F238E27FC236}">
                  <a16:creationId xmlns:a16="http://schemas.microsoft.com/office/drawing/2014/main" id="{40A89B79-58F5-49F8-97F1-26A798D95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7" y="1666"/>
              <a:ext cx="811" cy="806"/>
              <a:chOff x="3938" y="1968"/>
              <a:chExt cx="430" cy="437"/>
            </a:xfrm>
          </p:grpSpPr>
          <p:grpSp>
            <p:nvGrpSpPr>
              <p:cNvPr id="47" name="Group 12">
                <a:extLst>
                  <a:ext uri="{FF2B5EF4-FFF2-40B4-BE49-F238E27FC236}">
                    <a16:creationId xmlns:a16="http://schemas.microsoft.com/office/drawing/2014/main" id="{32D86872-7B45-4C26-85F1-E4BE72BA26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9" name="Oval 13">
                  <a:extLst>
                    <a:ext uri="{FF2B5EF4-FFF2-40B4-BE49-F238E27FC236}">
                      <a16:creationId xmlns:a16="http://schemas.microsoft.com/office/drawing/2014/main" id="{76B8D166-4F6A-4CD4-8DC2-2466F93CD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89E8E"/>
                    </a:gs>
                    <a:gs pos="100000">
                      <a:srgbClr val="189E8E">
                        <a:gamma/>
                        <a:shade val="30196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603757DB-5078-4AAF-9DDD-2B1542680E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189E8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Text Box 15">
                <a:extLst>
                  <a:ext uri="{FF2B5EF4-FFF2-40B4-BE49-F238E27FC236}">
                    <a16:creationId xmlns:a16="http://schemas.microsoft.com/office/drawing/2014/main" id="{F89A3C63-89F9-4524-A125-04680180CB5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70" y="2028"/>
                <a:ext cx="160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ru-RU" sz="2400" b="1" kern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2</a:t>
                </a:r>
                <a:endParaRPr kumimoji="0" lang="en-US" alt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51" name="Group 16">
            <a:extLst>
              <a:ext uri="{FF2B5EF4-FFF2-40B4-BE49-F238E27FC236}">
                <a16:creationId xmlns:a16="http://schemas.microsoft.com/office/drawing/2014/main" id="{C118A462-1A36-4AAE-BF4E-813BE2104FF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86200"/>
            <a:ext cx="6119813" cy="1012825"/>
            <a:chOff x="0" y="2426"/>
            <a:chExt cx="4563" cy="811"/>
          </a:xfrm>
        </p:grpSpPr>
        <p:sp>
          <p:nvSpPr>
            <p:cNvPr id="52" name="Rectangle 17">
              <a:extLst>
                <a:ext uri="{FF2B5EF4-FFF2-40B4-BE49-F238E27FC236}">
                  <a16:creationId xmlns:a16="http://schemas.microsoft.com/office/drawing/2014/main" id="{8C5C7D87-6420-40FC-B407-4CB371B720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2651"/>
              <a:ext cx="4240" cy="577"/>
            </a:xfrm>
            <a:prstGeom prst="rect">
              <a:avLst/>
            </a:prstGeom>
            <a:gradFill rotWithShape="1">
              <a:gsLst>
                <a:gs pos="0">
                  <a:srgbClr val="5AA5DE">
                    <a:gamma/>
                    <a:tint val="0"/>
                    <a:invGamma/>
                  </a:srgbClr>
                </a:gs>
                <a:gs pos="100000">
                  <a:srgbClr val="5AA5D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53" name="Group 18">
              <a:extLst>
                <a:ext uri="{FF2B5EF4-FFF2-40B4-BE49-F238E27FC236}">
                  <a16:creationId xmlns:a16="http://schemas.microsoft.com/office/drawing/2014/main" id="{3D37E3C0-1C8E-4639-824B-450E2237D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426"/>
              <a:ext cx="819" cy="811"/>
              <a:chOff x="3552" y="3339"/>
              <a:chExt cx="412" cy="392"/>
            </a:xfrm>
          </p:grpSpPr>
          <p:grpSp>
            <p:nvGrpSpPr>
              <p:cNvPr id="54" name="Group 19">
                <a:extLst>
                  <a:ext uri="{FF2B5EF4-FFF2-40B4-BE49-F238E27FC236}">
                    <a16:creationId xmlns:a16="http://schemas.microsoft.com/office/drawing/2014/main" id="{0E677FF2-FAAE-4A3C-B53F-B9086CAAEC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56" name="Oval 20">
                  <a:extLst>
                    <a:ext uri="{FF2B5EF4-FFF2-40B4-BE49-F238E27FC236}">
                      <a16:creationId xmlns:a16="http://schemas.microsoft.com/office/drawing/2014/main" id="{BAA416C4-5950-427D-8497-406B8EA27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AA5DE"/>
                    </a:gs>
                    <a:gs pos="100000">
                      <a:srgbClr val="5AA5DE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B84C883C-C018-440D-83AC-ABDFD3520F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5AA5D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Text Box 22">
                <a:extLst>
                  <a:ext uri="{FF2B5EF4-FFF2-40B4-BE49-F238E27FC236}">
                    <a16:creationId xmlns:a16="http://schemas.microsoft.com/office/drawing/2014/main" id="{2A2F55F6-C4B5-4906-AB10-FFFBC0EF49C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689" y="3427"/>
                <a:ext cx="152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anose="020B0604030504040204" pitchFamily="34" charset="0"/>
                  </a:rPr>
                  <a:t>3</a:t>
                </a:r>
                <a:endParaRPr kumimoji="0" lang="en-US" alt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58" name="Group 23">
            <a:extLst>
              <a:ext uri="{FF2B5EF4-FFF2-40B4-BE49-F238E27FC236}">
                <a16:creationId xmlns:a16="http://schemas.microsoft.com/office/drawing/2014/main" id="{0A865AA8-532F-49F2-AFB4-9EA56934686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17688"/>
            <a:ext cx="4767263" cy="1001712"/>
            <a:chOff x="0" y="864"/>
            <a:chExt cx="3553" cy="802"/>
          </a:xfrm>
        </p:grpSpPr>
        <p:sp>
          <p:nvSpPr>
            <p:cNvPr id="59" name="Rectangle 24">
              <a:extLst>
                <a:ext uri="{FF2B5EF4-FFF2-40B4-BE49-F238E27FC236}">
                  <a16:creationId xmlns:a16="http://schemas.microsoft.com/office/drawing/2014/main" id="{8DAC4E0D-5384-464B-A49A-8268BBD633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084"/>
              <a:ext cx="3147" cy="576"/>
            </a:xfrm>
            <a:prstGeom prst="rect">
              <a:avLst/>
            </a:prstGeom>
            <a:gradFill rotWithShape="1">
              <a:gsLst>
                <a:gs pos="0">
                  <a:srgbClr val="E0BB20">
                    <a:gamma/>
                    <a:tint val="0"/>
                    <a:invGamma/>
                  </a:srgbClr>
                </a:gs>
                <a:gs pos="100000">
                  <a:srgbClr val="E0BB2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60" name="Group 25">
              <a:extLst>
                <a:ext uri="{FF2B5EF4-FFF2-40B4-BE49-F238E27FC236}">
                  <a16:creationId xmlns:a16="http://schemas.microsoft.com/office/drawing/2014/main" id="{FABC38FD-BA37-49A9-89FD-0335A92A5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4" y="864"/>
              <a:ext cx="819" cy="802"/>
              <a:chOff x="1488" y="1968"/>
              <a:chExt cx="432" cy="432"/>
            </a:xfrm>
          </p:grpSpPr>
          <p:grpSp>
            <p:nvGrpSpPr>
              <p:cNvPr id="61" name="Group 26">
                <a:extLst>
                  <a:ext uri="{FF2B5EF4-FFF2-40B4-BE49-F238E27FC236}">
                    <a16:creationId xmlns:a16="http://schemas.microsoft.com/office/drawing/2014/main" id="{D67FEF66-BDD8-4994-A716-EF4BBE7FF8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63" name="Oval 27">
                  <a:extLst>
                    <a:ext uri="{FF2B5EF4-FFF2-40B4-BE49-F238E27FC236}">
                      <a16:creationId xmlns:a16="http://schemas.microsoft.com/office/drawing/2014/main" id="{CD0F1374-8D3B-4489-A1B5-D169CB77F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0BB20"/>
                    </a:gs>
                    <a:gs pos="100000">
                      <a:srgbClr val="E0BB20">
                        <a:gamma/>
                        <a:shade val="39216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B4A1F254-4314-4510-8B7A-D2B7C3E8C9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E0BB2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Text Box 29">
                <a:extLst>
                  <a:ext uri="{FF2B5EF4-FFF2-40B4-BE49-F238E27FC236}">
                    <a16:creationId xmlns:a16="http://schemas.microsoft.com/office/drawing/2014/main" id="{67FD9653-9BCF-4F28-BB61-8646FBAE9BA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634" y="2016"/>
                <a:ext cx="159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anose="020B0604030504040204" pitchFamily="34" charset="0"/>
                  </a:rPr>
                  <a:t>1</a:t>
                </a:r>
                <a:endParaRPr kumimoji="0" lang="en-US" alt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</a:endParaRPr>
              </a:p>
            </p:txBody>
          </p:sp>
        </p:grpSp>
      </p:grpSp>
      <p:sp>
        <p:nvSpPr>
          <p:cNvPr id="65" name="Text Box 30">
            <a:extLst>
              <a:ext uri="{FF2B5EF4-FFF2-40B4-BE49-F238E27FC236}">
                <a16:creationId xmlns:a16="http://schemas.microsoft.com/office/drawing/2014/main" id="{21AD7227-B241-43E1-9A27-D17941A3B26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57200" y="2247900"/>
            <a:ext cx="32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заноса</a:t>
            </a: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FA0CCB7D-630E-4632-AFAA-6B51B35E84DA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51520" y="3265384"/>
            <a:ext cx="42015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распространения</a:t>
            </a:r>
          </a:p>
        </p:txBody>
      </p:sp>
      <p:sp>
        <p:nvSpPr>
          <p:cNvPr id="67" name="Text Box 32">
            <a:extLst>
              <a:ext uri="{FF2B5EF4-FFF2-40B4-BE49-F238E27FC236}">
                <a16:creationId xmlns:a16="http://schemas.microsoft.com/office/drawing/2014/main" id="{D7142B2C-281C-45EA-B3D0-DF743CDD29F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93830" y="4198634"/>
            <a:ext cx="4400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инфицирования персонала</a:t>
            </a:r>
          </a:p>
        </p:txBody>
      </p:sp>
      <p:sp>
        <p:nvSpPr>
          <p:cNvPr id="68" name="Text Box 33">
            <a:extLst>
              <a:ext uri="{FF2B5EF4-FFF2-40B4-BE49-F238E27FC236}">
                <a16:creationId xmlns:a16="http://schemas.microsoft.com/office/drawing/2014/main" id="{492BA6C7-9B93-4F71-BBE6-1103C42F86D2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46199" y="5415479"/>
            <a:ext cx="487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выноса</a:t>
            </a:r>
          </a:p>
        </p:txBody>
      </p:sp>
      <p:sp>
        <p:nvSpPr>
          <p:cNvPr id="69" name="AutoShape 34">
            <a:extLst>
              <a:ext uri="{FF2B5EF4-FFF2-40B4-BE49-F238E27FC236}">
                <a16:creationId xmlns:a16="http://schemas.microsoft.com/office/drawing/2014/main" id="{9D045C1B-B791-43E9-9273-29D5D3BB7D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24600" y="1752600"/>
            <a:ext cx="2514600" cy="1981200"/>
          </a:xfrm>
          <a:prstGeom prst="wedgeRoundRectCallout">
            <a:avLst>
              <a:gd name="adj1" fmla="val -44759"/>
              <a:gd name="adj2" fmla="val 84694"/>
              <a:gd name="adj3" fmla="val 16667"/>
            </a:avLst>
          </a:prstGeom>
          <a:solidFill>
            <a:srgbClr val="DDDDDD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Arial" panose="020B0604020202020204" pitchFamily="34" charset="0"/>
              </a:rPr>
              <a:t>Задачи</a:t>
            </a:r>
            <a:endParaRPr lang="en-US" altLang="ru-RU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DDF130CE-A682-4ACF-9F1C-1334A3EF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51" y="121208"/>
            <a:ext cx="7886700" cy="111965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Эпидемиологическая безопасность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15126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DF353BD-6134-49C2-ADE4-8AC5578EF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" y="86146"/>
            <a:ext cx="9108504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заноса инфекции, вызванных новым вирусом, в медицинскую организацию</a:t>
            </a:r>
            <a:endParaRPr lang="en-US" alt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779" name="Group 3">
            <a:extLst>
              <a:ext uri="{FF2B5EF4-FFF2-40B4-BE49-F238E27FC236}">
                <a16:creationId xmlns:a16="http://schemas.microsoft.com/office/drawing/2014/main" id="{3CC4F816-C0E1-4AF8-93BB-40013FA0E7E9}"/>
              </a:ext>
            </a:extLst>
          </p:cNvPr>
          <p:cNvGrpSpPr>
            <a:grpSpLocks/>
          </p:cNvGrpSpPr>
          <p:nvPr/>
        </p:nvGrpSpPr>
        <p:grpSpPr bwMode="auto">
          <a:xfrm>
            <a:off x="348006" y="2209800"/>
            <a:ext cx="8466973" cy="2706316"/>
            <a:chOff x="-24" y="1248"/>
            <a:chExt cx="5879" cy="1821"/>
          </a:xfrm>
        </p:grpSpPr>
        <p:grpSp>
          <p:nvGrpSpPr>
            <p:cNvPr id="75780" name="Group 4">
              <a:extLst>
                <a:ext uri="{FF2B5EF4-FFF2-40B4-BE49-F238E27FC236}">
                  <a16:creationId xmlns:a16="http://schemas.microsoft.com/office/drawing/2014/main" id="{FB12EA1F-4811-4711-B967-E2F463F07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5781" name="AutoShape 5">
                <a:extLst>
                  <a:ext uri="{FF2B5EF4-FFF2-40B4-BE49-F238E27FC236}">
                    <a16:creationId xmlns:a16="http://schemas.microsoft.com/office/drawing/2014/main" id="{96AF559A-FB63-497E-A046-2BFBBD0DF8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2" name="AutoShape 6">
                <a:extLst>
                  <a:ext uri="{FF2B5EF4-FFF2-40B4-BE49-F238E27FC236}">
                    <a16:creationId xmlns:a16="http://schemas.microsoft.com/office/drawing/2014/main" id="{E3B517DA-CE55-482C-9B68-76F2324F328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3" name="AutoShape 7">
                <a:extLst>
                  <a:ext uri="{FF2B5EF4-FFF2-40B4-BE49-F238E27FC236}">
                    <a16:creationId xmlns:a16="http://schemas.microsoft.com/office/drawing/2014/main" id="{926D89BE-D20B-49D0-AD1F-451D253CAC2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4" name="Oval 8">
                <a:extLst>
                  <a:ext uri="{FF2B5EF4-FFF2-40B4-BE49-F238E27FC236}">
                    <a16:creationId xmlns:a16="http://schemas.microsoft.com/office/drawing/2014/main" id="{1FFC2F98-2D9D-47B1-9C39-69509E6A24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5" name="Oval 9">
                <a:extLst>
                  <a:ext uri="{FF2B5EF4-FFF2-40B4-BE49-F238E27FC236}">
                    <a16:creationId xmlns:a16="http://schemas.microsoft.com/office/drawing/2014/main" id="{F2D902C2-1BC3-4B91-978E-06ECEE356B4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6" name="Oval 10">
                <a:extLst>
                  <a:ext uri="{FF2B5EF4-FFF2-40B4-BE49-F238E27FC236}">
                    <a16:creationId xmlns:a16="http://schemas.microsoft.com/office/drawing/2014/main" id="{EC092103-51FD-4FF5-871C-85A03E688D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5787" name="Oval 11">
                <a:extLst>
                  <a:ext uri="{FF2B5EF4-FFF2-40B4-BE49-F238E27FC236}">
                    <a16:creationId xmlns:a16="http://schemas.microsoft.com/office/drawing/2014/main" id="{B3E28F0B-5BA0-4A4F-93A2-7D1147852E4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5788" name="Oval 12">
                <a:extLst>
                  <a:ext uri="{FF2B5EF4-FFF2-40B4-BE49-F238E27FC236}">
                    <a16:creationId xmlns:a16="http://schemas.microsoft.com/office/drawing/2014/main" id="{D0730CA5-E0B9-4469-B741-7DE6A5906B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5789" name="Oval 13">
                <a:extLst>
                  <a:ext uri="{FF2B5EF4-FFF2-40B4-BE49-F238E27FC236}">
                    <a16:creationId xmlns:a16="http://schemas.microsoft.com/office/drawing/2014/main" id="{2573F0D2-B8A7-4289-A2E4-0D754CCBD4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5790" name="AutoShape 14">
              <a:extLst>
                <a:ext uri="{FF2B5EF4-FFF2-40B4-BE49-F238E27FC236}">
                  <a16:creationId xmlns:a16="http://schemas.microsoft.com/office/drawing/2014/main" id="{E363133F-9DC2-4B8C-8305-44B2B046C0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22" y="1882"/>
              <a:ext cx="1743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3" name="AutoShape 17">
              <a:extLst>
                <a:ext uri="{FF2B5EF4-FFF2-40B4-BE49-F238E27FC236}">
                  <a16:creationId xmlns:a16="http://schemas.microsoft.com/office/drawing/2014/main" id="{2922E086-2E0F-40E3-82E7-336CC4BC0D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40" y="1860"/>
              <a:ext cx="1915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6" name="Text Box 20">
              <a:extLst>
                <a:ext uri="{FF2B5EF4-FFF2-40B4-BE49-F238E27FC236}">
                  <a16:creationId xmlns:a16="http://schemas.microsoft.com/office/drawing/2014/main" id="{BBC751FB-6238-4D5E-9497-3D621DCE284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65" y="1892"/>
              <a:ext cx="129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COVID</a:t>
              </a:r>
              <a:r>
                <a:rPr 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-19</a:t>
              </a:r>
              <a:endParaRPr lang="en-US" alt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5798" name="Text Box 22">
              <a:extLst>
                <a:ext uri="{FF2B5EF4-FFF2-40B4-BE49-F238E27FC236}">
                  <a16:creationId xmlns:a16="http://schemas.microsoft.com/office/drawing/2014/main" id="{A2845C9E-D39F-4ADD-BFFB-F30D1ADD36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36" y="1683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5799" name="Text Box 23">
              <a:extLst>
                <a:ext uri="{FF2B5EF4-FFF2-40B4-BE49-F238E27FC236}">
                  <a16:creationId xmlns:a16="http://schemas.microsoft.com/office/drawing/2014/main" id="{F5AD1613-BF51-4FC5-A88E-5CDE124E973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24" y="1922"/>
              <a:ext cx="165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800" b="1" dirty="0">
                  <a:solidFill>
                    <a:schemeClr val="bg1"/>
                  </a:solidFill>
                </a:rPr>
                <a:t>С пациентами</a:t>
              </a:r>
              <a:endParaRPr lang="en-US" alt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5800" name="Text Box 24">
              <a:extLst>
                <a:ext uri="{FF2B5EF4-FFF2-40B4-BE49-F238E27FC236}">
                  <a16:creationId xmlns:a16="http://schemas.microsoft.com/office/drawing/2014/main" id="{AEF25AA1-6EF5-4CB4-93DA-3F049F5FE26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36" y="2355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5801" name="Text Box 25">
              <a:extLst>
                <a:ext uri="{FF2B5EF4-FFF2-40B4-BE49-F238E27FC236}">
                  <a16:creationId xmlns:a16="http://schemas.microsoft.com/office/drawing/2014/main" id="{A44CDF36-4E32-47FC-94CB-BD2E9E0448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375" y="1683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5802" name="Text Box 26">
              <a:extLst>
                <a:ext uri="{FF2B5EF4-FFF2-40B4-BE49-F238E27FC236}">
                  <a16:creationId xmlns:a16="http://schemas.microsoft.com/office/drawing/2014/main" id="{7F80D8F5-0351-4E66-B95A-2F5AD177F8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28" y="1898"/>
              <a:ext cx="1637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800" b="1" dirty="0">
                  <a:solidFill>
                    <a:schemeClr val="bg1"/>
                  </a:solidFill>
                </a:rPr>
                <a:t>С населением</a:t>
              </a:r>
              <a:endParaRPr lang="en-US" alt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5803" name="Text Box 27">
              <a:extLst>
                <a:ext uri="{FF2B5EF4-FFF2-40B4-BE49-F238E27FC236}">
                  <a16:creationId xmlns:a16="http://schemas.microsoft.com/office/drawing/2014/main" id="{05E7C5B0-E621-4C7D-B914-D624835D1C4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375" y="2355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30" name="AutoShape 14">
            <a:extLst>
              <a:ext uri="{FF2B5EF4-FFF2-40B4-BE49-F238E27FC236}">
                <a16:creationId xmlns:a16="http://schemas.microsoft.com/office/drawing/2014/main" id="{40F2C2FF-B60D-48DD-97B2-CBEC55AA25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3748" y="5009001"/>
            <a:ext cx="4536504" cy="570689"/>
          </a:xfrm>
          <a:prstGeom prst="can">
            <a:avLst>
              <a:gd name="adj" fmla="val 2500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CE43291C-FCF9-4F65-94BA-0D7E3B3ADA8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29143" y="5099004"/>
            <a:ext cx="30973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800" b="1" dirty="0">
                <a:solidFill>
                  <a:schemeClr val="bg1"/>
                </a:solidFill>
              </a:rPr>
              <a:t> С персоналом МО</a:t>
            </a:r>
            <a:endParaRPr lang="en-US" alt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77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3577</Words>
  <Application>Microsoft Office PowerPoint</Application>
  <PresentationFormat>Экран (4:3)</PresentationFormat>
  <Paragraphs>252</Paragraphs>
  <Slides>33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Microsoft Sans Serif</vt:lpstr>
      <vt:lpstr>Symbol</vt:lpstr>
      <vt:lpstr>Times New Roman</vt:lpstr>
      <vt:lpstr>Verdana</vt:lpstr>
      <vt:lpstr>Wingdings</vt:lpstr>
      <vt:lpstr>Office Theme</vt:lpstr>
      <vt:lpstr>Тема Office</vt:lpstr>
      <vt:lpstr>1_Тема Office</vt:lpstr>
      <vt:lpstr>Предупреждение заноса и распространения COVID-19  в стационарах пульмонологического профиля </vt:lpstr>
      <vt:lpstr>COVID-19   как инфекция, связанная с оказанием медицинской помощи (ИСМП)</vt:lpstr>
      <vt:lpstr>Презентация PowerPoint</vt:lpstr>
      <vt:lpstr>Причины заноса и распространения COVID-19 в медицинские организации</vt:lpstr>
      <vt:lpstr>Причины заноса и распространения COVID-19 в медицинские организации</vt:lpstr>
      <vt:lpstr>Определение случая заболевания COVID-19</vt:lpstr>
      <vt:lpstr>Мероприятия по предупреждению распространения инфекции</vt:lpstr>
      <vt:lpstr>Эпидемиологическая безопасность медицинской организации</vt:lpstr>
      <vt:lpstr>Предупреждение заноса инфекции, вызванных новым вирусом, в медицинскую организацию</vt:lpstr>
      <vt:lpstr>Предупреждение заноса инфекции с медицинским персоналом</vt:lpstr>
      <vt:lpstr>Предупреждение заноса инфекции с пациентами</vt:lpstr>
      <vt:lpstr>Предупреждение заноса инфекции с пациентами</vt:lpstr>
      <vt:lpstr>Предупреждение заноса инфекции с населением</vt:lpstr>
      <vt:lpstr>Требования к медицинским организациям в условиях пандемии COVID-19</vt:lpstr>
      <vt:lpstr>Противоэпидемические мероприятия, направленные на источник возбудителя инфекции</vt:lpstr>
      <vt:lpstr>Мероприятия по предупреждению распространения инфекции</vt:lpstr>
      <vt:lpstr>Мероприятия по предупреждению распространения инфекции</vt:lpstr>
      <vt:lpstr>Обучающие видеоролики</vt:lpstr>
      <vt:lpstr>Обучающие видеоролики</vt:lpstr>
      <vt:lpstr>Обучающие видеоролики</vt:lpstr>
      <vt:lpstr>Обучающие видеоролики</vt:lpstr>
      <vt:lpstr>Противоэпидемический режим в отделении реанимации и интенсивной терапии </vt:lpstr>
      <vt:lpstr>Обеспечение эпидемиологической безопасности при проведении медицинских манипуляций, генерирующих аэрозоль (интубация трахеи, неинвазивная вентиляция легких, трахеотомия, сердечно-легочная реанимация, искусственная вентиляция легких с помощью ручных аппаратов перед интубацией и бронхоскопией) </vt:lpstr>
      <vt:lpstr>Мероприятия в отношении контактных лиц</vt:lpstr>
      <vt:lpstr>Круг контактных при особых архитектурно-планировочных условиях</vt:lpstr>
      <vt:lpstr>Обсервационные мероприятия в отношении контактных</vt:lpstr>
      <vt:lpstr>Режим работы с изолированным пациентом и пациентами, находящимися под обсервацией</vt:lpstr>
      <vt:lpstr>Значимость очистки и дезинфекционных мероприятий</vt:lpstr>
      <vt:lpstr>Профилактика COVID-19 у медицинских работников </vt:lpstr>
      <vt:lpstr>Порядок надевания персональной защитной одежды перед работой с пациентами с COVID-19</vt:lpstr>
      <vt:lpstr>Порядок снятия персональной защитной одежды после работы с пациентами с COVID-19</vt:lpstr>
      <vt:lpstr>Порядок снятия персональной защитной одежды после работы с пациентами с COVID-19 (видео)      Видео доступно по ссылке   </vt:lpstr>
      <vt:lpstr>Благодарю за внимание!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Предупреждение заноса и распространения COVID-19 в стационарах пульмонологического профиля</dc:title>
  <dc:creator>Леонид Субботин</dc:creator>
  <cp:lastModifiedBy>Леонид Субботин</cp:lastModifiedBy>
  <cp:revision>31</cp:revision>
  <dcterms:created xsi:type="dcterms:W3CDTF">2020-04-04T14:47:17Z</dcterms:created>
  <dcterms:modified xsi:type="dcterms:W3CDTF">2020-04-05T14:39:04Z</dcterms:modified>
</cp:coreProperties>
</file>